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2"/>
  </p:notesMasterIdLst>
  <p:handoutMasterIdLst>
    <p:handoutMasterId r:id="rId23"/>
  </p:handoutMasterIdLst>
  <p:sldIdLst>
    <p:sldId id="340" r:id="rId2"/>
    <p:sldId id="339" r:id="rId3"/>
    <p:sldId id="336" r:id="rId4"/>
    <p:sldId id="337" r:id="rId5"/>
    <p:sldId id="352" r:id="rId6"/>
    <p:sldId id="353" r:id="rId7"/>
    <p:sldId id="354" r:id="rId8"/>
    <p:sldId id="355" r:id="rId9"/>
    <p:sldId id="356" r:id="rId10"/>
    <p:sldId id="346" r:id="rId11"/>
    <p:sldId id="345" r:id="rId12"/>
    <p:sldId id="347" r:id="rId13"/>
    <p:sldId id="348" r:id="rId14"/>
    <p:sldId id="342" r:id="rId15"/>
    <p:sldId id="343" r:id="rId16"/>
    <p:sldId id="357" r:id="rId17"/>
    <p:sldId id="358" r:id="rId18"/>
    <p:sldId id="344" r:id="rId19"/>
    <p:sldId id="359" r:id="rId20"/>
    <p:sldId id="360" r:id="rId2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3333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70" d="100"/>
          <a:sy n="70" d="100"/>
        </p:scale>
        <p:origin x="570"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FEC9D9-35A3-4CC2-B46E-31646918C8AA}"/>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E247EB2-90E8-4115-AE3B-C15742460B8B}"/>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29F9A32-D938-4AA4-AFCD-7FC175C330CE}" type="datetimeFigureOut">
              <a:rPr lang="en-US" smtClean="0"/>
              <a:t>3/11/2026</a:t>
            </a:fld>
            <a:endParaRPr lang="en-US"/>
          </a:p>
        </p:txBody>
      </p:sp>
      <p:sp>
        <p:nvSpPr>
          <p:cNvPr id="4" name="Footer Placeholder 3">
            <a:extLst>
              <a:ext uri="{FF2B5EF4-FFF2-40B4-BE49-F238E27FC236}">
                <a16:creationId xmlns:a16="http://schemas.microsoft.com/office/drawing/2014/main" id="{9F127A3B-B0D5-433B-98DA-ECBF4AC45C8A}"/>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B7B68C-3A27-4B6E-92F0-7819C6E8C9A2}"/>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55042A7-3F12-4A7E-AEA2-3CC4791D0C2D}" type="slidenum">
              <a:rPr lang="en-US" smtClean="0"/>
              <a:t>‹#›</a:t>
            </a:fld>
            <a:endParaRPr lang="en-US"/>
          </a:p>
        </p:txBody>
      </p:sp>
    </p:spTree>
    <p:extLst>
      <p:ext uri="{BB962C8B-B14F-4D97-AF65-F5344CB8AC3E}">
        <p14:creationId xmlns:p14="http://schemas.microsoft.com/office/powerpoint/2010/main" val="41628299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A81557A-2E30-402F-91A3-2C8BEEEB1122}" type="datetimeFigureOut">
              <a:rPr lang="en-US" smtClean="0"/>
              <a:t>3/11/2026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409F1D4-789B-488F-AC51-B3637AB305C2}" type="slidenum">
              <a:rPr lang="en-US" smtClean="0"/>
              <a:t>‹#›</a:t>
            </a:fld>
            <a:endParaRPr lang="en-US"/>
          </a:p>
        </p:txBody>
      </p:sp>
    </p:spTree>
    <p:extLst>
      <p:ext uri="{BB962C8B-B14F-4D97-AF65-F5344CB8AC3E}">
        <p14:creationId xmlns:p14="http://schemas.microsoft.com/office/powerpoint/2010/main" val="40313202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108545-ED35-42AB-A434-4D339BFD82AC}" type="datetime1">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B5C3E-A5AB-4ABB-A4FB-7B0BFC5C2BAA}" type="slidenum">
              <a:rPr lang="en-US" smtClean="0"/>
              <a:t>‹#›</a:t>
            </a:fld>
            <a:endParaRPr lang="en-US"/>
          </a:p>
        </p:txBody>
      </p:sp>
    </p:spTree>
    <p:extLst>
      <p:ext uri="{BB962C8B-B14F-4D97-AF65-F5344CB8AC3E}">
        <p14:creationId xmlns:p14="http://schemas.microsoft.com/office/powerpoint/2010/main" val="327888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120D53-9689-4CB7-8B04-36FD1B62A620}" type="datetime1">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B5C3E-A5AB-4ABB-A4FB-7B0BFC5C2BAA}" type="slidenum">
              <a:rPr lang="en-US" smtClean="0"/>
              <a:t>‹#›</a:t>
            </a:fld>
            <a:endParaRPr lang="en-US"/>
          </a:p>
        </p:txBody>
      </p:sp>
    </p:spTree>
    <p:extLst>
      <p:ext uri="{BB962C8B-B14F-4D97-AF65-F5344CB8AC3E}">
        <p14:creationId xmlns:p14="http://schemas.microsoft.com/office/powerpoint/2010/main" val="195466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8B1460-C177-493F-9CB4-3AD232ADB382}" type="datetime1">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B5C3E-A5AB-4ABB-A4FB-7B0BFC5C2BAA}" type="slidenum">
              <a:rPr lang="en-US" smtClean="0"/>
              <a:t>‹#›</a:t>
            </a:fld>
            <a:endParaRPr lang="en-US"/>
          </a:p>
        </p:txBody>
      </p:sp>
    </p:spTree>
    <p:extLst>
      <p:ext uri="{BB962C8B-B14F-4D97-AF65-F5344CB8AC3E}">
        <p14:creationId xmlns:p14="http://schemas.microsoft.com/office/powerpoint/2010/main" val="249038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E78637-42C2-47E5-8F38-CDDF79FBBC26}" type="datetime1">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B5C3E-A5AB-4ABB-A4FB-7B0BFC5C2BAA}"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7569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66B08-F999-485F-9F79-D40B2FAB20D0}" type="datetime1">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B5C3E-A5AB-4ABB-A4FB-7B0BFC5C2BAA}" type="slidenum">
              <a:rPr lang="en-US" smtClean="0"/>
              <a:t>‹#›</a:t>
            </a:fld>
            <a:endParaRPr lang="en-US"/>
          </a:p>
        </p:txBody>
      </p:sp>
    </p:spTree>
    <p:extLst>
      <p:ext uri="{BB962C8B-B14F-4D97-AF65-F5344CB8AC3E}">
        <p14:creationId xmlns:p14="http://schemas.microsoft.com/office/powerpoint/2010/main" val="151401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FF5524-82CE-4CC1-9F43-C641D7F239CF}" type="datetime1">
              <a:rPr lang="en-US" smtClean="0"/>
              <a:t>3/11/2026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9B5C3E-A5AB-4ABB-A4FB-7B0BFC5C2BAA}" type="slidenum">
              <a:rPr lang="en-US" smtClean="0"/>
              <a:t>‹#›</a:t>
            </a:fld>
            <a:endParaRPr lang="en-US"/>
          </a:p>
        </p:txBody>
      </p:sp>
    </p:spTree>
    <p:extLst>
      <p:ext uri="{BB962C8B-B14F-4D97-AF65-F5344CB8AC3E}">
        <p14:creationId xmlns:p14="http://schemas.microsoft.com/office/powerpoint/2010/main" val="860130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BF9A270-C983-4A7F-9A69-F401E248EFE9}" type="datetime1">
              <a:rPr lang="en-US" smtClean="0"/>
              <a:t>3/11/2026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9B5C3E-A5AB-4ABB-A4FB-7B0BFC5C2BAA}" type="slidenum">
              <a:rPr lang="en-US" smtClean="0"/>
              <a:t>‹#›</a:t>
            </a:fld>
            <a:endParaRPr lang="en-US"/>
          </a:p>
        </p:txBody>
      </p:sp>
    </p:spTree>
    <p:extLst>
      <p:ext uri="{BB962C8B-B14F-4D97-AF65-F5344CB8AC3E}">
        <p14:creationId xmlns:p14="http://schemas.microsoft.com/office/powerpoint/2010/main" val="3626568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8716A1-F2D7-4B23-AD50-4A0EA42D68DA}" type="datetime1">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B5C3E-A5AB-4ABB-A4FB-7B0BFC5C2BAA}" type="slidenum">
              <a:rPr lang="en-US" smtClean="0"/>
              <a:t>‹#›</a:t>
            </a:fld>
            <a:endParaRPr lang="en-US"/>
          </a:p>
        </p:txBody>
      </p:sp>
    </p:spTree>
    <p:extLst>
      <p:ext uri="{BB962C8B-B14F-4D97-AF65-F5344CB8AC3E}">
        <p14:creationId xmlns:p14="http://schemas.microsoft.com/office/powerpoint/2010/main" val="2739947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4F9EA-09C5-46C8-931E-A58A3250A21C}" type="datetime1">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B5C3E-A5AB-4ABB-A4FB-7B0BFC5C2BAA}" type="slidenum">
              <a:rPr lang="en-US" smtClean="0"/>
              <a:t>‹#›</a:t>
            </a:fld>
            <a:endParaRPr lang="en-US"/>
          </a:p>
        </p:txBody>
      </p:sp>
    </p:spTree>
    <p:extLst>
      <p:ext uri="{BB962C8B-B14F-4D97-AF65-F5344CB8AC3E}">
        <p14:creationId xmlns:p14="http://schemas.microsoft.com/office/powerpoint/2010/main" val="194883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FE99C-92D7-4AD6-8CE8-650FE16D6253}" type="datetime1">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B5C3E-A5AB-4ABB-A4FB-7B0BFC5C2BAA}" type="slidenum">
              <a:rPr lang="en-US" smtClean="0"/>
              <a:t>‹#›</a:t>
            </a:fld>
            <a:endParaRPr lang="en-US"/>
          </a:p>
        </p:txBody>
      </p:sp>
    </p:spTree>
    <p:extLst>
      <p:ext uri="{BB962C8B-B14F-4D97-AF65-F5344CB8AC3E}">
        <p14:creationId xmlns:p14="http://schemas.microsoft.com/office/powerpoint/2010/main" val="262464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835AD5-F956-4823-A513-370E507628DC}" type="datetime1">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B5C3E-A5AB-4ABB-A4FB-7B0BFC5C2BAA}" type="slidenum">
              <a:rPr lang="en-US" smtClean="0"/>
              <a:t>‹#›</a:t>
            </a:fld>
            <a:endParaRPr lang="en-US"/>
          </a:p>
        </p:txBody>
      </p:sp>
    </p:spTree>
    <p:extLst>
      <p:ext uri="{BB962C8B-B14F-4D97-AF65-F5344CB8AC3E}">
        <p14:creationId xmlns:p14="http://schemas.microsoft.com/office/powerpoint/2010/main" val="324996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A42417-18B5-4630-B4F0-D5C43233E750}" type="datetime1">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B5C3E-A5AB-4ABB-A4FB-7B0BFC5C2BAA}" type="slidenum">
              <a:rPr lang="en-US" smtClean="0"/>
              <a:t>‹#›</a:t>
            </a:fld>
            <a:endParaRPr lang="en-US"/>
          </a:p>
        </p:txBody>
      </p:sp>
    </p:spTree>
    <p:extLst>
      <p:ext uri="{BB962C8B-B14F-4D97-AF65-F5344CB8AC3E}">
        <p14:creationId xmlns:p14="http://schemas.microsoft.com/office/powerpoint/2010/main" val="254511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A2C98B-D5A4-418B-8F7D-2C808D41EB97}" type="datetime1">
              <a:rPr lang="en-US" smtClean="0"/>
              <a:t>3/11/2026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9B5C3E-A5AB-4ABB-A4FB-7B0BFC5C2BAA}" type="slidenum">
              <a:rPr lang="en-US" smtClean="0"/>
              <a:t>‹#›</a:t>
            </a:fld>
            <a:endParaRPr lang="en-US"/>
          </a:p>
        </p:txBody>
      </p:sp>
    </p:spTree>
    <p:extLst>
      <p:ext uri="{BB962C8B-B14F-4D97-AF65-F5344CB8AC3E}">
        <p14:creationId xmlns:p14="http://schemas.microsoft.com/office/powerpoint/2010/main" val="2005282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D66162-5548-4FA3-B2C7-04829EBFB4AE}" type="datetime1">
              <a:rPr lang="en-US" smtClean="0"/>
              <a:t>3/11/2026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9B5C3E-A5AB-4ABB-A4FB-7B0BFC5C2BAA}" type="slidenum">
              <a:rPr lang="en-US" smtClean="0"/>
              <a:t>‹#›</a:t>
            </a:fld>
            <a:endParaRPr lang="en-US"/>
          </a:p>
        </p:txBody>
      </p:sp>
    </p:spTree>
    <p:extLst>
      <p:ext uri="{BB962C8B-B14F-4D97-AF65-F5344CB8AC3E}">
        <p14:creationId xmlns:p14="http://schemas.microsoft.com/office/powerpoint/2010/main" val="427006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92166-AB97-4F1D-A9CE-5B42223F2160}" type="datetime1">
              <a:rPr lang="en-US" smtClean="0"/>
              <a:t>3/11/2026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9B5C3E-A5AB-4ABB-A4FB-7B0BFC5C2BAA}" type="slidenum">
              <a:rPr lang="en-US" smtClean="0"/>
              <a:t>‹#›</a:t>
            </a:fld>
            <a:endParaRPr lang="en-US"/>
          </a:p>
        </p:txBody>
      </p:sp>
    </p:spTree>
    <p:extLst>
      <p:ext uri="{BB962C8B-B14F-4D97-AF65-F5344CB8AC3E}">
        <p14:creationId xmlns:p14="http://schemas.microsoft.com/office/powerpoint/2010/main" val="271876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64091D-F13E-409D-9731-63EB855E7393}" type="datetime1">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B5C3E-A5AB-4ABB-A4FB-7B0BFC5C2BAA}" type="slidenum">
              <a:rPr lang="en-US" smtClean="0"/>
              <a:t>‹#›</a:t>
            </a:fld>
            <a:endParaRPr lang="en-US"/>
          </a:p>
        </p:txBody>
      </p:sp>
    </p:spTree>
    <p:extLst>
      <p:ext uri="{BB962C8B-B14F-4D97-AF65-F5344CB8AC3E}">
        <p14:creationId xmlns:p14="http://schemas.microsoft.com/office/powerpoint/2010/main" val="2469746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9DB49D-4CD8-4A59-9A6C-B937B73630AA}" type="datetime1">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B5C3E-A5AB-4ABB-A4FB-7B0BFC5C2BAA}" type="slidenum">
              <a:rPr lang="en-US" smtClean="0"/>
              <a:t>‹#›</a:t>
            </a:fld>
            <a:endParaRPr lang="en-US"/>
          </a:p>
        </p:txBody>
      </p:sp>
    </p:spTree>
    <p:extLst>
      <p:ext uri="{BB962C8B-B14F-4D97-AF65-F5344CB8AC3E}">
        <p14:creationId xmlns:p14="http://schemas.microsoft.com/office/powerpoint/2010/main" val="1271782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14E7A03-2244-498A-8D9C-E6D4B7D510C8}" type="datetime1">
              <a:rPr lang="en-US" smtClean="0"/>
              <a:t>3/11/2026</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C9B5C3E-A5AB-4ABB-A4FB-7B0BFC5C2BAA}" type="slidenum">
              <a:rPr lang="en-US" smtClean="0"/>
              <a:t>‹#›</a:t>
            </a:fld>
            <a:endParaRPr lang="en-US"/>
          </a:p>
        </p:txBody>
      </p:sp>
    </p:spTree>
    <p:extLst>
      <p:ext uri="{BB962C8B-B14F-4D97-AF65-F5344CB8AC3E}">
        <p14:creationId xmlns:p14="http://schemas.microsoft.com/office/powerpoint/2010/main" val="52531134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5B6BA-62CD-D621-83E6-1A5FAC7A4B9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D9327E-15D4-24F9-9E90-7100001C3664}"/>
              </a:ext>
            </a:extLst>
          </p:cNvPr>
          <p:cNvSpPr>
            <a:spLocks noGrp="1"/>
          </p:cNvSpPr>
          <p:nvPr>
            <p:ph type="sldNum" sz="quarter" idx="12"/>
          </p:nvPr>
        </p:nvSpPr>
        <p:spPr>
          <a:xfrm>
            <a:off x="11438455" y="6492875"/>
            <a:ext cx="753545" cy="365125"/>
          </a:xfrm>
        </p:spPr>
        <p:txBody>
          <a:bodyPr/>
          <a:lstStyle/>
          <a:p>
            <a:fld id="{AC9B5C3E-A5AB-4ABB-A4FB-7B0BFC5C2BAA}" type="slidenum">
              <a:rPr lang="en-US" smtClean="0"/>
              <a:t>1</a:t>
            </a:fld>
            <a:endParaRPr lang="en-US" dirty="0"/>
          </a:p>
        </p:txBody>
      </p:sp>
      <p:sp>
        <p:nvSpPr>
          <p:cNvPr id="11" name="TextBox 10">
            <a:extLst>
              <a:ext uri="{FF2B5EF4-FFF2-40B4-BE49-F238E27FC236}">
                <a16:creationId xmlns:a16="http://schemas.microsoft.com/office/drawing/2014/main" id="{579C6E8C-C8C8-0BD3-1C7A-FB11E28A12F4}"/>
              </a:ext>
            </a:extLst>
          </p:cNvPr>
          <p:cNvSpPr txBox="1"/>
          <p:nvPr/>
        </p:nvSpPr>
        <p:spPr>
          <a:xfrm>
            <a:off x="1556825" y="1833518"/>
            <a:ext cx="9078350" cy="1446550"/>
          </a:xfrm>
          <a:prstGeom prst="rect">
            <a:avLst/>
          </a:prstGeom>
          <a:noFill/>
        </p:spPr>
        <p:txBody>
          <a:bodyPr wrap="square" rtlCol="0">
            <a:spAutoFit/>
          </a:bodyPr>
          <a:lstStyle/>
          <a:p>
            <a:pPr algn="ctr"/>
            <a:r>
              <a:rPr lang="en-US" sz="4400" b="1" dirty="0">
                <a:solidFill>
                  <a:srgbClr val="FFFF00"/>
                </a:solidFill>
                <a:latin typeface="Times New Roman" panose="02020603050405020304" pitchFamily="18" charset="0"/>
                <a:cs typeface="Times New Roman" panose="02020603050405020304" pitchFamily="18" charset="0"/>
              </a:rPr>
              <a:t>Behavioural Science:</a:t>
            </a:r>
          </a:p>
          <a:p>
            <a:pPr algn="ctr"/>
            <a:r>
              <a:rPr lang="en-US" sz="4400" b="1" dirty="0">
                <a:solidFill>
                  <a:srgbClr val="FFFF00"/>
                </a:solidFill>
                <a:latin typeface="Times New Roman" panose="02020603050405020304" pitchFamily="18" charset="0"/>
                <a:cs typeface="Times New Roman" panose="02020603050405020304" pitchFamily="18" charset="0"/>
              </a:rPr>
              <a:t>Understanding and Developing Self</a:t>
            </a:r>
          </a:p>
        </p:txBody>
      </p:sp>
    </p:spTree>
    <p:extLst>
      <p:ext uri="{BB962C8B-B14F-4D97-AF65-F5344CB8AC3E}">
        <p14:creationId xmlns:p14="http://schemas.microsoft.com/office/powerpoint/2010/main" val="3504327663"/>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D869A-8E67-E332-3E1F-8BED1484D62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371ED-A75B-8360-DC0B-2236C03479D7}"/>
              </a:ext>
            </a:extLst>
          </p:cNvPr>
          <p:cNvSpPr>
            <a:spLocks noGrp="1"/>
          </p:cNvSpPr>
          <p:nvPr>
            <p:ph type="sldNum" sz="quarter" idx="12"/>
          </p:nvPr>
        </p:nvSpPr>
        <p:spPr>
          <a:xfrm>
            <a:off x="11438455" y="6492875"/>
            <a:ext cx="753545" cy="365125"/>
          </a:xfrm>
        </p:spPr>
        <p:txBody>
          <a:bodyPr/>
          <a:lstStyle/>
          <a:p>
            <a:fld id="{AC9B5C3E-A5AB-4ABB-A4FB-7B0BFC5C2BAA}" type="slidenum">
              <a:rPr lang="en-US" smtClean="0"/>
              <a:t>10</a:t>
            </a:fld>
            <a:endParaRPr lang="en-US" dirty="0"/>
          </a:p>
        </p:txBody>
      </p:sp>
      <p:sp>
        <p:nvSpPr>
          <p:cNvPr id="3" name="TextBox 2">
            <a:extLst>
              <a:ext uri="{FF2B5EF4-FFF2-40B4-BE49-F238E27FC236}">
                <a16:creationId xmlns:a16="http://schemas.microsoft.com/office/drawing/2014/main" id="{311D8182-452F-6623-3556-2C5304BCE2C3}"/>
              </a:ext>
            </a:extLst>
          </p:cNvPr>
          <p:cNvSpPr txBox="1">
            <a:spLocks noChangeArrowheads="1"/>
          </p:cNvSpPr>
          <p:nvPr/>
        </p:nvSpPr>
        <p:spPr bwMode="auto">
          <a:xfrm>
            <a:off x="187334" y="142233"/>
            <a:ext cx="11627893" cy="6678751"/>
          </a:xfrm>
          <a:prstGeom prst="rect">
            <a:avLst/>
          </a:prstGeom>
          <a:noFill/>
          <a:ln w="9525">
            <a:noFill/>
            <a:miter lim="800000"/>
            <a:headEnd/>
            <a:tailEnd/>
          </a:ln>
        </p:spPr>
        <p:txBody>
          <a:bodyPr wrap="square">
            <a:spAutoFit/>
          </a:bodyPr>
          <a:lstStyle/>
          <a:p>
            <a:pPr algn="ctr">
              <a:lnSpc>
                <a:spcPct val="150000"/>
              </a:lnSpc>
              <a:defRPr/>
            </a:pPr>
            <a:r>
              <a:rPr lang="en-US" sz="3200" b="1" dirty="0">
                <a:latin typeface="Times New Roman" panose="02020603050405020304" pitchFamily="18" charset="0"/>
                <a:cs typeface="Times New Roman" panose="02020603050405020304" pitchFamily="18" charset="0"/>
              </a:rPr>
              <a:t>Knowing the Self: Personality Type</a:t>
            </a:r>
            <a:endParaRPr lang="en-US" sz="3200" dirty="0">
              <a:latin typeface="Times New Roman" panose="02020603050405020304" pitchFamily="18" charset="0"/>
              <a:cs typeface="Times New Roman" panose="02020603050405020304" pitchFamily="18" charset="0"/>
            </a:endParaRPr>
          </a:p>
          <a:p>
            <a:pPr algn="just">
              <a:defRPr/>
            </a:pPr>
            <a:r>
              <a:rPr lang="en-US" sz="2400" dirty="0">
                <a:solidFill>
                  <a:srgbClr val="FFFF00"/>
                </a:solidFill>
                <a:latin typeface="Times New Roman" panose="02020603050405020304" pitchFamily="18" charset="0"/>
                <a:cs typeface="Times New Roman" pitchFamily="18" charset="0"/>
              </a:rPr>
              <a:t>Swiss psychologist Carl G. Jung introduced three mental bipolar dimensions (dichotomies) in his approach to personality:</a:t>
            </a:r>
          </a:p>
          <a:p>
            <a:pPr marL="914400" indent="-457200" algn="just">
              <a:defRPr/>
            </a:pPr>
            <a:r>
              <a:rPr lang="en-US" sz="2400" dirty="0">
                <a:latin typeface="Times New Roman" pitchFamily="18" charset="0"/>
                <a:cs typeface="Times New Roman" pitchFamily="18" charset="0"/>
              </a:rPr>
              <a:t>a.	Extroversion  (E) and  Introversion (I) -Orientation of energy- External-gain energy from social interaction and group activities/Internal-gain energy from quiet thinking and working independently.</a:t>
            </a:r>
          </a:p>
          <a:p>
            <a:pPr marL="914400" indent="-457200" algn="just">
              <a:defRPr/>
            </a:pPr>
            <a:r>
              <a:rPr lang="en-US" sz="2400" dirty="0">
                <a:latin typeface="Times New Roman" pitchFamily="18" charset="0"/>
                <a:cs typeface="Times New Roman" pitchFamily="18" charset="0"/>
              </a:rPr>
              <a:t>b.	Sensing (S) and Intuition (N)-Information-gathering style- Detail-Oriented-carefully checks statistics and previous records/Big-Picture Style-focus more on general ideas, patterns, and future possibilities, long-term impact rather than small details.</a:t>
            </a:r>
          </a:p>
          <a:p>
            <a:pPr marL="914400" indent="-457200" algn="just">
              <a:buFontTx/>
              <a:buAutoNum type="alphaLcPeriod" startAt="3"/>
              <a:defRPr/>
            </a:pPr>
            <a:r>
              <a:rPr lang="en-US" sz="2400" dirty="0">
                <a:latin typeface="Times New Roman" pitchFamily="18" charset="0"/>
                <a:cs typeface="Times New Roman" pitchFamily="18" charset="0"/>
              </a:rPr>
              <a:t>Thinking  (T) and Feeling (F)-Decision-making approach-Logical, based on facts, data, and careful analysis/Emotional-based on feelings, values, and the impact on others when making decisions.</a:t>
            </a:r>
          </a:p>
          <a:p>
            <a:pPr algn="just">
              <a:defRPr/>
            </a:pPr>
            <a:r>
              <a:rPr lang="en-US" sz="2400" dirty="0">
                <a:solidFill>
                  <a:srgbClr val="FFFF00"/>
                </a:solidFill>
                <a:latin typeface="Times New Roman" pitchFamily="18" charset="0"/>
                <a:cs typeface="Times New Roman" pitchFamily="18" charset="0"/>
              </a:rPr>
              <a:t>Isabel Myers and Katherine Briggs proposed the fourth dichotomy that also influences the characteristics of personality type:</a:t>
            </a:r>
          </a:p>
          <a:p>
            <a:pPr marL="914400" indent="-457200" algn="just">
              <a:buFontTx/>
              <a:buAutoNum type="alphaLcPeriod" startAt="4"/>
              <a:defRPr/>
            </a:pPr>
            <a:r>
              <a:rPr lang="en-US" sz="2400" dirty="0">
                <a:latin typeface="Times New Roman" panose="02020603050405020304" pitchFamily="18" charset="0"/>
                <a:cs typeface="Times New Roman" pitchFamily="18" charset="0"/>
              </a:rPr>
              <a:t>Judging (J) and Perceiving (P)-Lifestyle organisation preference (Structured Preference-clear plans in advance, schedules and orders)/Flexible Preference-prefer freedom and adaptability rather than strict planning.</a:t>
            </a:r>
          </a:p>
        </p:txBody>
      </p:sp>
    </p:spTree>
    <p:extLst>
      <p:ext uri="{BB962C8B-B14F-4D97-AF65-F5344CB8AC3E}">
        <p14:creationId xmlns:p14="http://schemas.microsoft.com/office/powerpoint/2010/main" val="13080591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5EC7E-7FBB-88BF-F153-FB6AC46E110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AEC082-994E-1E01-0981-EDE0E89A73DC}"/>
              </a:ext>
            </a:extLst>
          </p:cNvPr>
          <p:cNvSpPr>
            <a:spLocks noGrp="1"/>
          </p:cNvSpPr>
          <p:nvPr>
            <p:ph type="sldNum" sz="quarter" idx="12"/>
          </p:nvPr>
        </p:nvSpPr>
        <p:spPr>
          <a:xfrm>
            <a:off x="11438455" y="6492875"/>
            <a:ext cx="753545" cy="365125"/>
          </a:xfrm>
        </p:spPr>
        <p:txBody>
          <a:bodyPr/>
          <a:lstStyle/>
          <a:p>
            <a:fld id="{AC9B5C3E-A5AB-4ABB-A4FB-7B0BFC5C2BAA}" type="slidenum">
              <a:rPr lang="en-US" smtClean="0"/>
              <a:t>11</a:t>
            </a:fld>
            <a:endParaRPr lang="en-US" dirty="0"/>
          </a:p>
        </p:txBody>
      </p:sp>
      <p:sp>
        <p:nvSpPr>
          <p:cNvPr id="2" name="TextBox 1">
            <a:extLst>
              <a:ext uri="{FF2B5EF4-FFF2-40B4-BE49-F238E27FC236}">
                <a16:creationId xmlns:a16="http://schemas.microsoft.com/office/drawing/2014/main" id="{A5DD6E8F-ECAA-1B07-587B-5073F16DA6A8}"/>
              </a:ext>
            </a:extLst>
          </p:cNvPr>
          <p:cNvSpPr txBox="1">
            <a:spLocks noChangeArrowheads="1"/>
          </p:cNvSpPr>
          <p:nvPr/>
        </p:nvSpPr>
        <p:spPr bwMode="auto">
          <a:xfrm>
            <a:off x="0" y="1251829"/>
            <a:ext cx="12192000" cy="2754600"/>
          </a:xfrm>
          <a:prstGeom prst="rect">
            <a:avLst/>
          </a:prstGeom>
          <a:noFill/>
          <a:ln w="9525">
            <a:noFill/>
            <a:miter lim="800000"/>
            <a:headEnd/>
            <a:tailEnd/>
          </a:ln>
        </p:spPr>
        <p:txBody>
          <a:bodyPr wrap="square">
            <a:spAutoFit/>
          </a:bodyPr>
          <a:lstStyle/>
          <a:p>
            <a:pPr marL="457200" indent="-457200" eaLnBrk="1" hangingPunct="1">
              <a:spcAft>
                <a:spcPts val="600"/>
              </a:spcAft>
              <a:buFontTx/>
              <a:buAutoNum type="arabicPeriod"/>
              <a:defRPr/>
            </a:pPr>
            <a:r>
              <a:rPr lang="en-US" sz="2800" dirty="0">
                <a:solidFill>
                  <a:srgbClr val="FFFF00"/>
                </a:solidFill>
                <a:latin typeface="Times New Roman" panose="02020603050405020304" pitchFamily="18" charset="0"/>
                <a:cs typeface="Times New Roman" pitchFamily="18" charset="0"/>
              </a:rPr>
              <a:t>Where, primarily, do you direct your energy? </a:t>
            </a:r>
            <a:r>
              <a:rPr lang="en-US" sz="2800" b="1" dirty="0">
                <a:solidFill>
                  <a:srgbClr val="FFFF00"/>
                </a:solidFill>
                <a:latin typeface="Times New Roman" panose="02020603050405020304" pitchFamily="18" charset="0"/>
                <a:cs typeface="Times New Roman" panose="02020603050405020304" pitchFamily="18" charset="0"/>
              </a:rPr>
              <a:t>(E)</a:t>
            </a:r>
            <a:r>
              <a:rPr lang="en-US" sz="2800" b="1" dirty="0" err="1">
                <a:solidFill>
                  <a:srgbClr val="FFFF00"/>
                </a:solidFill>
                <a:latin typeface="Times New Roman" panose="02020603050405020304" pitchFamily="18" charset="0"/>
                <a:cs typeface="Times New Roman" panose="02020603050405020304" pitchFamily="18" charset="0"/>
              </a:rPr>
              <a:t>xtraversion</a:t>
            </a:r>
            <a:r>
              <a:rPr lang="en-US" sz="2800" b="1" dirty="0">
                <a:solidFill>
                  <a:srgbClr val="FFFF00"/>
                </a:solidFill>
                <a:latin typeface="Times New Roman" panose="02020603050405020304" pitchFamily="18" charset="0"/>
                <a:cs typeface="Times New Roman" panose="02020603050405020304" pitchFamily="18" charset="0"/>
              </a:rPr>
              <a:t> vs (I)</a:t>
            </a:r>
            <a:r>
              <a:rPr lang="en-US" sz="2800" b="1" dirty="0" err="1">
                <a:solidFill>
                  <a:srgbClr val="FFFF00"/>
                </a:solidFill>
                <a:latin typeface="Times New Roman" panose="02020603050405020304" pitchFamily="18" charset="0"/>
                <a:cs typeface="Times New Roman" panose="02020603050405020304" pitchFamily="18" charset="0"/>
              </a:rPr>
              <a:t>ntroversion</a:t>
            </a:r>
            <a:endParaRPr lang="en-US" sz="2800" dirty="0">
              <a:solidFill>
                <a:srgbClr val="FFFF00"/>
              </a:solidFill>
              <a:latin typeface="Times New Roman" pitchFamily="18" charset="0"/>
              <a:cs typeface="Times New Roman" pitchFamily="18" charset="0"/>
            </a:endParaRPr>
          </a:p>
          <a:p>
            <a:pPr algn="ctr" eaLnBrk="1" hangingPunct="1">
              <a:defRPr/>
            </a:pPr>
            <a:r>
              <a:rPr lang="en-US" sz="2800" dirty="0">
                <a:solidFill>
                  <a:srgbClr val="FFFF00"/>
                </a:solidFill>
                <a:latin typeface="Times New Roman" pitchFamily="18" charset="0"/>
                <a:cs typeface="Times New Roman" pitchFamily="18" charset="0"/>
              </a:rPr>
              <a:t>To the outer world of activity, and spoken words	(E)</a:t>
            </a:r>
          </a:p>
          <a:p>
            <a:pPr algn="ctr" eaLnBrk="1" hangingPunct="1">
              <a:defRPr/>
            </a:pPr>
            <a:r>
              <a:rPr lang="en-US" sz="2800" dirty="0">
                <a:solidFill>
                  <a:srgbClr val="FFFF00"/>
                </a:solidFill>
                <a:latin typeface="Times New Roman" pitchFamily="18" charset="0"/>
                <a:cs typeface="Times New Roman" pitchFamily="18" charset="0"/>
              </a:rPr>
              <a:t>OR</a:t>
            </a:r>
          </a:p>
          <a:p>
            <a:pPr algn="ctr" eaLnBrk="1" hangingPunct="1">
              <a:defRPr/>
            </a:pPr>
            <a:r>
              <a:rPr lang="en-US" sz="2800" dirty="0">
                <a:solidFill>
                  <a:srgbClr val="FFFF00"/>
                </a:solidFill>
                <a:latin typeface="Times New Roman" pitchFamily="18" charset="0"/>
                <a:cs typeface="Times New Roman" pitchFamily="18" charset="0"/>
              </a:rPr>
              <a:t>To the inner world of thoughts and emotions		(I)</a:t>
            </a:r>
          </a:p>
          <a:p>
            <a:pPr algn="ctr" eaLnBrk="1" hangingPunct="1">
              <a:defRPr/>
            </a:pPr>
            <a:endParaRPr lang="en-US" sz="2800" dirty="0">
              <a:solidFill>
                <a:srgbClr val="FFFF00"/>
              </a:solidFill>
              <a:latin typeface="Times New Roman" pitchFamily="18" charset="0"/>
              <a:cs typeface="Times New Roman" pitchFamily="18" charset="0"/>
            </a:endParaRPr>
          </a:p>
          <a:p>
            <a:pPr algn="ctr" eaLnBrk="1" hangingPunct="1">
              <a:defRPr/>
            </a:pPr>
            <a:r>
              <a:rPr lang="en-US" sz="2800" dirty="0">
                <a:solidFill>
                  <a:srgbClr val="FFFF00"/>
                </a:solidFill>
                <a:latin typeface="Times New Roman" pitchFamily="18" charset="0"/>
                <a:cs typeface="Times New Roman" pitchFamily="18" charset="0"/>
              </a:rPr>
              <a:t>MY LETTER CHOICE IS E / I</a:t>
            </a:r>
          </a:p>
        </p:txBody>
      </p:sp>
      <p:sp>
        <p:nvSpPr>
          <p:cNvPr id="4" name="TextBox 4">
            <a:extLst>
              <a:ext uri="{FF2B5EF4-FFF2-40B4-BE49-F238E27FC236}">
                <a16:creationId xmlns:a16="http://schemas.microsoft.com/office/drawing/2014/main" id="{59F07ACF-24BF-FF5C-8329-52159CAF961D}"/>
              </a:ext>
            </a:extLst>
          </p:cNvPr>
          <p:cNvSpPr txBox="1">
            <a:spLocks noChangeArrowheads="1"/>
          </p:cNvSpPr>
          <p:nvPr/>
        </p:nvSpPr>
        <p:spPr bwMode="auto">
          <a:xfrm>
            <a:off x="1866900" y="362805"/>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latin typeface="Times New Roman" panose="02020603050405020304" pitchFamily="18" charset="0"/>
                <a:cs typeface="Times New Roman" panose="02020603050405020304" pitchFamily="18" charset="0"/>
              </a:rPr>
              <a:t>Personality Type and Temperament Questions</a:t>
            </a:r>
          </a:p>
        </p:txBody>
      </p:sp>
      <p:sp>
        <p:nvSpPr>
          <p:cNvPr id="6" name="TextBox 5">
            <a:extLst>
              <a:ext uri="{FF2B5EF4-FFF2-40B4-BE49-F238E27FC236}">
                <a16:creationId xmlns:a16="http://schemas.microsoft.com/office/drawing/2014/main" id="{C5E99BE6-BB2C-9C7B-5F24-D5DE67996700}"/>
              </a:ext>
            </a:extLst>
          </p:cNvPr>
          <p:cNvSpPr txBox="1">
            <a:spLocks noChangeArrowheads="1"/>
          </p:cNvSpPr>
          <p:nvPr/>
        </p:nvSpPr>
        <p:spPr bwMode="auto">
          <a:xfrm>
            <a:off x="228600" y="3985150"/>
            <a:ext cx="11963400" cy="2754600"/>
          </a:xfrm>
          <a:prstGeom prst="rect">
            <a:avLst/>
          </a:prstGeom>
          <a:noFill/>
          <a:ln w="9525">
            <a:noFill/>
            <a:miter lim="800000"/>
            <a:headEnd/>
            <a:tailEnd/>
          </a:ln>
        </p:spPr>
        <p:txBody>
          <a:bodyPr wrap="square">
            <a:spAutoFit/>
          </a:bodyPr>
          <a:lstStyle/>
          <a:p>
            <a:pPr marL="457200" indent="-457200" eaLnBrk="1" hangingPunct="1">
              <a:spcAft>
                <a:spcPts val="600"/>
              </a:spcAft>
              <a:defRPr/>
            </a:pPr>
            <a:r>
              <a:rPr lang="en-US" sz="2800" dirty="0">
                <a:latin typeface="Times New Roman" panose="02020603050405020304" pitchFamily="18" charset="0"/>
                <a:cs typeface="Times New Roman" pitchFamily="18" charset="0"/>
              </a:rPr>
              <a:t>2.	How do you prefer to process information?</a:t>
            </a:r>
            <a:r>
              <a:rPr lang="en-US" sz="2800" b="1" dirty="0">
                <a:latin typeface="Times New Roman" panose="02020603050405020304" pitchFamily="18" charset="0"/>
                <a:cs typeface="Times New Roman" panose="02020603050405020304" pitchFamily="18" charset="0"/>
              </a:rPr>
              <a:t> (S)</a:t>
            </a:r>
            <a:r>
              <a:rPr lang="en-US" sz="2800" b="1" dirty="0" err="1">
                <a:latin typeface="Times New Roman" panose="02020603050405020304" pitchFamily="18" charset="0"/>
                <a:cs typeface="Times New Roman" panose="02020603050405020304" pitchFamily="18" charset="0"/>
              </a:rPr>
              <a:t>ensing</a:t>
            </a:r>
            <a:r>
              <a:rPr lang="en-US" sz="2800" b="1" dirty="0">
                <a:latin typeface="Times New Roman" panose="02020603050405020304" pitchFamily="18" charset="0"/>
                <a:cs typeface="Times New Roman" panose="02020603050405020304" pitchFamily="18" charset="0"/>
              </a:rPr>
              <a:t> vs. </a:t>
            </a:r>
            <a:r>
              <a:rPr lang="en-US" sz="2800" b="1" dirty="0" err="1">
                <a:latin typeface="Times New Roman" panose="02020603050405020304" pitchFamily="18" charset="0"/>
                <a:cs typeface="Times New Roman" panose="02020603050405020304" pitchFamily="18" charset="0"/>
              </a:rPr>
              <a:t>i</a:t>
            </a:r>
            <a:r>
              <a:rPr lang="en-US" sz="2800" b="1" dirty="0">
                <a:latin typeface="Times New Roman" panose="02020603050405020304" pitchFamily="18" charset="0"/>
                <a:cs typeface="Times New Roman" panose="02020603050405020304" pitchFamily="18" charset="0"/>
              </a:rPr>
              <a:t>(N)tuition</a:t>
            </a:r>
            <a:endParaRPr lang="en-US" sz="2800" dirty="0">
              <a:latin typeface="Times New Roman" pitchFamily="18" charset="0"/>
              <a:cs typeface="Times New Roman" pitchFamily="18" charset="0"/>
            </a:endParaRPr>
          </a:p>
          <a:p>
            <a:pPr algn="ctr" eaLnBrk="1" hangingPunct="1">
              <a:defRPr/>
            </a:pPr>
            <a:r>
              <a:rPr lang="en-US" sz="2800" dirty="0">
                <a:latin typeface="Times New Roman" pitchFamily="18" charset="0"/>
                <a:cs typeface="Times New Roman" pitchFamily="18" charset="0"/>
              </a:rPr>
              <a:t>In the form of known facts and familiar terms	(S)</a:t>
            </a:r>
          </a:p>
          <a:p>
            <a:pPr algn="ctr" eaLnBrk="1" hangingPunct="1">
              <a:defRPr/>
            </a:pPr>
            <a:r>
              <a:rPr lang="en-US" sz="2800" dirty="0">
                <a:latin typeface="Times New Roman" pitchFamily="18" charset="0"/>
                <a:cs typeface="Times New Roman" pitchFamily="18" charset="0"/>
              </a:rPr>
              <a:t>OR</a:t>
            </a:r>
          </a:p>
          <a:p>
            <a:pPr algn="ctr" eaLnBrk="1" hangingPunct="1">
              <a:defRPr/>
            </a:pPr>
            <a:r>
              <a:rPr lang="en-US" sz="2800" dirty="0">
                <a:latin typeface="Times New Roman" pitchFamily="18" charset="0"/>
                <a:cs typeface="Times New Roman" pitchFamily="18" charset="0"/>
              </a:rPr>
              <a:t>In the form of possibilities or new potential		(N)</a:t>
            </a:r>
          </a:p>
          <a:p>
            <a:pPr algn="ctr" eaLnBrk="1" hangingPunct="1">
              <a:defRPr/>
            </a:pPr>
            <a:endParaRPr lang="en-US" sz="2800" dirty="0">
              <a:latin typeface="Times New Roman" pitchFamily="18" charset="0"/>
              <a:cs typeface="Times New Roman" pitchFamily="18" charset="0"/>
            </a:endParaRPr>
          </a:p>
          <a:p>
            <a:pPr algn="ctr" eaLnBrk="1" hangingPunct="1">
              <a:defRPr/>
            </a:pPr>
            <a:r>
              <a:rPr lang="en-US" sz="2800" dirty="0">
                <a:latin typeface="Times New Roman" pitchFamily="18" charset="0"/>
                <a:cs typeface="Times New Roman" pitchFamily="18" charset="0"/>
              </a:rPr>
              <a:t>MY LETTER CHOICE IS S / N</a:t>
            </a:r>
          </a:p>
        </p:txBody>
      </p:sp>
    </p:spTree>
    <p:extLst>
      <p:ext uri="{BB962C8B-B14F-4D97-AF65-F5344CB8AC3E}">
        <p14:creationId xmlns:p14="http://schemas.microsoft.com/office/powerpoint/2010/main" val="24896763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725C1-B351-5735-B718-43BEFFD23D8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0DB3DCC-A558-A8D2-2D6C-B0B4AF7D6A05}"/>
              </a:ext>
            </a:extLst>
          </p:cNvPr>
          <p:cNvSpPr>
            <a:spLocks noGrp="1"/>
          </p:cNvSpPr>
          <p:nvPr>
            <p:ph type="sldNum" sz="quarter" idx="12"/>
          </p:nvPr>
        </p:nvSpPr>
        <p:spPr>
          <a:xfrm>
            <a:off x="11438455" y="6492875"/>
            <a:ext cx="753545" cy="365125"/>
          </a:xfrm>
        </p:spPr>
        <p:txBody>
          <a:bodyPr/>
          <a:lstStyle/>
          <a:p>
            <a:fld id="{AC9B5C3E-A5AB-4ABB-A4FB-7B0BFC5C2BAA}" type="slidenum">
              <a:rPr lang="en-US" smtClean="0"/>
              <a:t>12</a:t>
            </a:fld>
            <a:endParaRPr lang="en-US" dirty="0"/>
          </a:p>
        </p:txBody>
      </p:sp>
      <p:sp>
        <p:nvSpPr>
          <p:cNvPr id="4" name="TextBox 4">
            <a:extLst>
              <a:ext uri="{FF2B5EF4-FFF2-40B4-BE49-F238E27FC236}">
                <a16:creationId xmlns:a16="http://schemas.microsoft.com/office/drawing/2014/main" id="{8C49C8C3-39D8-8915-0891-BC0B0621F7C6}"/>
              </a:ext>
            </a:extLst>
          </p:cNvPr>
          <p:cNvSpPr txBox="1">
            <a:spLocks noChangeArrowheads="1"/>
          </p:cNvSpPr>
          <p:nvPr/>
        </p:nvSpPr>
        <p:spPr bwMode="auto">
          <a:xfrm>
            <a:off x="1866900" y="362805"/>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latin typeface="Times New Roman" panose="02020603050405020304" pitchFamily="18" charset="0"/>
                <a:cs typeface="Times New Roman" panose="02020603050405020304" pitchFamily="18" charset="0"/>
              </a:rPr>
              <a:t>Personality Type and Temperament Questions</a:t>
            </a:r>
          </a:p>
        </p:txBody>
      </p:sp>
      <p:sp>
        <p:nvSpPr>
          <p:cNvPr id="3" name="TextBox 2">
            <a:extLst>
              <a:ext uri="{FF2B5EF4-FFF2-40B4-BE49-F238E27FC236}">
                <a16:creationId xmlns:a16="http://schemas.microsoft.com/office/drawing/2014/main" id="{F240077F-E781-5B4D-8F67-09CD237D7E5F}"/>
              </a:ext>
            </a:extLst>
          </p:cNvPr>
          <p:cNvSpPr txBox="1">
            <a:spLocks noChangeArrowheads="1"/>
          </p:cNvSpPr>
          <p:nvPr/>
        </p:nvSpPr>
        <p:spPr bwMode="auto">
          <a:xfrm>
            <a:off x="228600" y="1253321"/>
            <a:ext cx="11963400" cy="2754600"/>
          </a:xfrm>
          <a:prstGeom prst="rect">
            <a:avLst/>
          </a:prstGeom>
          <a:noFill/>
          <a:ln w="9525">
            <a:noFill/>
            <a:miter lim="800000"/>
            <a:headEnd/>
            <a:tailEnd/>
          </a:ln>
        </p:spPr>
        <p:txBody>
          <a:bodyPr wrap="square">
            <a:spAutoFit/>
          </a:bodyPr>
          <a:lstStyle/>
          <a:p>
            <a:pPr marL="457200" indent="-457200" eaLnBrk="1" hangingPunct="1">
              <a:spcAft>
                <a:spcPts val="600"/>
              </a:spcAft>
              <a:defRPr/>
            </a:pPr>
            <a:r>
              <a:rPr lang="en-US" sz="2800" dirty="0">
                <a:solidFill>
                  <a:srgbClr val="FFFF00"/>
                </a:solidFill>
                <a:latin typeface="Times New Roman" panose="02020603050405020304" pitchFamily="18" charset="0"/>
                <a:cs typeface="Times New Roman" pitchFamily="18" charset="0"/>
              </a:rPr>
              <a:t>3.	How do you prefer to make decisions?</a:t>
            </a:r>
            <a:r>
              <a:rPr lang="en-US" sz="2800" b="1" dirty="0">
                <a:solidFill>
                  <a:srgbClr val="FFFF00"/>
                </a:solidFill>
                <a:latin typeface="Times New Roman" panose="02020603050405020304" pitchFamily="18" charset="0"/>
                <a:cs typeface="Times New Roman" panose="02020603050405020304" pitchFamily="18" charset="0"/>
              </a:rPr>
              <a:t> (T)</a:t>
            </a:r>
            <a:r>
              <a:rPr lang="en-US" sz="2800" b="1" dirty="0" err="1">
                <a:solidFill>
                  <a:srgbClr val="FFFF00"/>
                </a:solidFill>
                <a:latin typeface="Times New Roman" panose="02020603050405020304" pitchFamily="18" charset="0"/>
                <a:cs typeface="Times New Roman" panose="02020603050405020304" pitchFamily="18" charset="0"/>
              </a:rPr>
              <a:t>hinking</a:t>
            </a:r>
            <a:r>
              <a:rPr lang="en-US" sz="2800" b="1" dirty="0">
                <a:solidFill>
                  <a:srgbClr val="FFFF00"/>
                </a:solidFill>
                <a:latin typeface="Times New Roman" panose="02020603050405020304" pitchFamily="18" charset="0"/>
                <a:cs typeface="Times New Roman" panose="02020603050405020304" pitchFamily="18" charset="0"/>
              </a:rPr>
              <a:t> vs. (F)</a:t>
            </a:r>
            <a:r>
              <a:rPr lang="en-US" sz="2800" b="1" dirty="0" err="1">
                <a:solidFill>
                  <a:srgbClr val="FFFF00"/>
                </a:solidFill>
                <a:latin typeface="Times New Roman" panose="02020603050405020304" pitchFamily="18" charset="0"/>
                <a:cs typeface="Times New Roman" panose="02020603050405020304" pitchFamily="18" charset="0"/>
              </a:rPr>
              <a:t>eeling</a:t>
            </a:r>
            <a:r>
              <a:rPr lang="en-US" sz="2800" dirty="0">
                <a:solidFill>
                  <a:srgbClr val="FFFF00"/>
                </a:solidFill>
                <a:latin typeface="Times New Roman" pitchFamily="18" charset="0"/>
                <a:cs typeface="Times New Roman" pitchFamily="18" charset="0"/>
              </a:rPr>
              <a:t> </a:t>
            </a:r>
          </a:p>
          <a:p>
            <a:pPr algn="ctr" eaLnBrk="1" hangingPunct="1">
              <a:defRPr/>
            </a:pPr>
            <a:r>
              <a:rPr lang="en-US" sz="2800" dirty="0">
                <a:solidFill>
                  <a:srgbClr val="FFFF00"/>
                </a:solidFill>
                <a:latin typeface="Times New Roman" pitchFamily="18" charset="0"/>
                <a:cs typeface="Times New Roman" pitchFamily="18" charset="0"/>
              </a:rPr>
              <a:t>On the basis of logic and objective considerations	(T)</a:t>
            </a:r>
          </a:p>
          <a:p>
            <a:pPr algn="ctr" eaLnBrk="1" hangingPunct="1">
              <a:defRPr/>
            </a:pPr>
            <a:r>
              <a:rPr lang="en-US" sz="2800" dirty="0">
                <a:solidFill>
                  <a:srgbClr val="FFFF00"/>
                </a:solidFill>
                <a:latin typeface="Times New Roman" pitchFamily="18" charset="0"/>
                <a:cs typeface="Times New Roman" pitchFamily="18" charset="0"/>
              </a:rPr>
              <a:t>OR</a:t>
            </a:r>
          </a:p>
          <a:p>
            <a:pPr algn="ctr" eaLnBrk="1" hangingPunct="1">
              <a:defRPr/>
            </a:pPr>
            <a:r>
              <a:rPr lang="en-US" sz="2800" dirty="0">
                <a:solidFill>
                  <a:srgbClr val="FFFF00"/>
                </a:solidFill>
                <a:latin typeface="Times New Roman" pitchFamily="18" charset="0"/>
                <a:cs typeface="Times New Roman" pitchFamily="18" charset="0"/>
              </a:rPr>
              <a:t>On the basis of personal values			(F)</a:t>
            </a:r>
          </a:p>
          <a:p>
            <a:pPr algn="ctr" eaLnBrk="1" hangingPunct="1">
              <a:defRPr/>
            </a:pPr>
            <a:endParaRPr lang="en-US" sz="2800" dirty="0">
              <a:solidFill>
                <a:srgbClr val="FFFF00"/>
              </a:solidFill>
              <a:latin typeface="Times New Roman" pitchFamily="18" charset="0"/>
              <a:cs typeface="Times New Roman" pitchFamily="18" charset="0"/>
            </a:endParaRPr>
          </a:p>
          <a:p>
            <a:pPr algn="ctr" eaLnBrk="1" hangingPunct="1">
              <a:defRPr/>
            </a:pPr>
            <a:r>
              <a:rPr lang="en-US" sz="2800" dirty="0">
                <a:solidFill>
                  <a:srgbClr val="FFFF00"/>
                </a:solidFill>
                <a:latin typeface="Times New Roman" pitchFamily="18" charset="0"/>
                <a:cs typeface="Times New Roman" pitchFamily="18" charset="0"/>
              </a:rPr>
              <a:t>MY LETTER CHOICE IS T / F</a:t>
            </a:r>
          </a:p>
        </p:txBody>
      </p:sp>
      <p:sp>
        <p:nvSpPr>
          <p:cNvPr id="7" name="TextBox 6">
            <a:extLst>
              <a:ext uri="{FF2B5EF4-FFF2-40B4-BE49-F238E27FC236}">
                <a16:creationId xmlns:a16="http://schemas.microsoft.com/office/drawing/2014/main" id="{3D791D7F-28EE-46B3-107D-91C8D3BC1CAC}"/>
              </a:ext>
            </a:extLst>
          </p:cNvPr>
          <p:cNvSpPr txBox="1">
            <a:spLocks noChangeArrowheads="1"/>
          </p:cNvSpPr>
          <p:nvPr/>
        </p:nvSpPr>
        <p:spPr bwMode="auto">
          <a:xfrm>
            <a:off x="228600" y="4148921"/>
            <a:ext cx="11963400" cy="3108543"/>
          </a:xfrm>
          <a:prstGeom prst="rect">
            <a:avLst/>
          </a:prstGeom>
          <a:noFill/>
          <a:ln w="9525">
            <a:noFill/>
            <a:miter lim="800000"/>
            <a:headEnd/>
            <a:tailEnd/>
          </a:ln>
        </p:spPr>
        <p:txBody>
          <a:bodyPr wrap="square">
            <a:spAutoFit/>
          </a:bodyPr>
          <a:lstStyle/>
          <a:p>
            <a:pPr marL="457200" indent="-457200" eaLnBrk="1" hangingPunct="1">
              <a:defRPr/>
            </a:pPr>
            <a:r>
              <a:rPr lang="en-US" sz="2800" dirty="0">
                <a:latin typeface="Times New Roman" panose="02020603050405020304" pitchFamily="18" charset="0"/>
                <a:cs typeface="Times New Roman" pitchFamily="18" charset="0"/>
              </a:rPr>
              <a:t>4.	 How do you prefer to organize your life? </a:t>
            </a:r>
            <a:r>
              <a:rPr lang="en-US" sz="2800" b="1" dirty="0">
                <a:latin typeface="Times New Roman" panose="02020603050405020304" pitchFamily="18" charset="0"/>
                <a:cs typeface="Times New Roman" panose="02020603050405020304" pitchFamily="18" charset="0"/>
              </a:rPr>
              <a:t>(J)</a:t>
            </a:r>
            <a:r>
              <a:rPr lang="en-US" sz="2800" b="1" dirty="0" err="1">
                <a:latin typeface="Times New Roman" panose="02020603050405020304" pitchFamily="18" charset="0"/>
                <a:cs typeface="Times New Roman" panose="02020603050405020304" pitchFamily="18" charset="0"/>
              </a:rPr>
              <a:t>udgement</a:t>
            </a:r>
            <a:r>
              <a:rPr lang="en-US" sz="2800" b="1" dirty="0">
                <a:latin typeface="Times New Roman" panose="02020603050405020304" pitchFamily="18" charset="0"/>
                <a:cs typeface="Times New Roman" panose="02020603050405020304" pitchFamily="18" charset="0"/>
              </a:rPr>
              <a:t> vs. (P)</a:t>
            </a:r>
            <a:r>
              <a:rPr lang="en-US" sz="2800" b="1" dirty="0" err="1">
                <a:latin typeface="Times New Roman" panose="02020603050405020304" pitchFamily="18" charset="0"/>
                <a:cs typeface="Times New Roman" panose="02020603050405020304" pitchFamily="18" charset="0"/>
              </a:rPr>
              <a:t>erception</a:t>
            </a:r>
            <a:endParaRPr lang="en-US" sz="2800" dirty="0">
              <a:latin typeface="Times New Roman" pitchFamily="18" charset="0"/>
              <a:cs typeface="Times New Roman" pitchFamily="18" charset="0"/>
            </a:endParaRPr>
          </a:p>
          <a:p>
            <a:pPr eaLnBrk="1" hangingPunct="1">
              <a:defRPr/>
            </a:pPr>
            <a:endParaRPr lang="en-US" sz="2800" dirty="0">
              <a:latin typeface="Times New Roman" pitchFamily="18" charset="0"/>
              <a:cs typeface="Times New Roman" pitchFamily="18" charset="0"/>
            </a:endParaRPr>
          </a:p>
          <a:p>
            <a:pPr algn="ctr" eaLnBrk="1" hangingPunct="1">
              <a:defRPr/>
            </a:pPr>
            <a:r>
              <a:rPr lang="en-US" sz="2800" dirty="0">
                <a:latin typeface="Times New Roman" pitchFamily="18" charset="0"/>
                <a:cs typeface="Times New Roman" pitchFamily="18" charset="0"/>
              </a:rPr>
              <a:t>In a structured way, making decisions and knowing where you stand        (J)</a:t>
            </a:r>
          </a:p>
          <a:p>
            <a:pPr algn="ctr" eaLnBrk="1" hangingPunct="1">
              <a:defRPr/>
            </a:pPr>
            <a:r>
              <a:rPr lang="en-US" sz="2800" dirty="0">
                <a:latin typeface="Times New Roman" pitchFamily="18" charset="0"/>
                <a:cs typeface="Times New Roman" pitchFamily="18" charset="0"/>
              </a:rPr>
              <a:t>OR</a:t>
            </a:r>
          </a:p>
          <a:p>
            <a:pPr algn="ctr" eaLnBrk="1" hangingPunct="1">
              <a:defRPr/>
            </a:pPr>
            <a:r>
              <a:rPr lang="en-US" sz="2800" dirty="0">
                <a:latin typeface="Times New Roman" pitchFamily="18" charset="0"/>
                <a:cs typeface="Times New Roman" pitchFamily="18" charset="0"/>
              </a:rPr>
              <a:t>In a flexible way, discovering life as you go along		(P)</a:t>
            </a:r>
          </a:p>
          <a:p>
            <a:pPr algn="ctr" eaLnBrk="1" hangingPunct="1">
              <a:defRPr/>
            </a:pPr>
            <a:endParaRPr lang="en-US" sz="2800" dirty="0">
              <a:latin typeface="Times New Roman" pitchFamily="18" charset="0"/>
              <a:cs typeface="Times New Roman" pitchFamily="18" charset="0"/>
            </a:endParaRPr>
          </a:p>
          <a:p>
            <a:pPr algn="ctr" eaLnBrk="1" hangingPunct="1">
              <a:defRPr/>
            </a:pPr>
            <a:r>
              <a:rPr lang="en-US" sz="2800" dirty="0">
                <a:latin typeface="Times New Roman" pitchFamily="18" charset="0"/>
                <a:cs typeface="Times New Roman" pitchFamily="18" charset="0"/>
              </a:rPr>
              <a:t>MY LETTER CHOICE IS J / P</a:t>
            </a:r>
          </a:p>
        </p:txBody>
      </p:sp>
    </p:spTree>
    <p:extLst>
      <p:ext uri="{BB962C8B-B14F-4D97-AF65-F5344CB8AC3E}">
        <p14:creationId xmlns:p14="http://schemas.microsoft.com/office/powerpoint/2010/main" val="9939041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B26BD-095B-176A-BB24-991557988CC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76B20B3-25D9-EAC4-355C-7F88D363CF76}"/>
              </a:ext>
            </a:extLst>
          </p:cNvPr>
          <p:cNvSpPr>
            <a:spLocks noGrp="1"/>
          </p:cNvSpPr>
          <p:nvPr>
            <p:ph type="sldNum" sz="quarter" idx="12"/>
          </p:nvPr>
        </p:nvSpPr>
        <p:spPr>
          <a:xfrm>
            <a:off x="11438455" y="6492875"/>
            <a:ext cx="753545" cy="365125"/>
          </a:xfrm>
        </p:spPr>
        <p:txBody>
          <a:bodyPr/>
          <a:lstStyle/>
          <a:p>
            <a:fld id="{AC9B5C3E-A5AB-4ABB-A4FB-7B0BFC5C2BAA}" type="slidenum">
              <a:rPr lang="en-US" smtClean="0"/>
              <a:t>13</a:t>
            </a:fld>
            <a:endParaRPr lang="en-US" dirty="0"/>
          </a:p>
        </p:txBody>
      </p:sp>
      <p:sp>
        <p:nvSpPr>
          <p:cNvPr id="4" name="TextBox 4">
            <a:extLst>
              <a:ext uri="{FF2B5EF4-FFF2-40B4-BE49-F238E27FC236}">
                <a16:creationId xmlns:a16="http://schemas.microsoft.com/office/drawing/2014/main" id="{7B624F37-E7D0-5FA9-E5B5-096F019BB81E}"/>
              </a:ext>
            </a:extLst>
          </p:cNvPr>
          <p:cNvSpPr txBox="1">
            <a:spLocks noChangeArrowheads="1"/>
          </p:cNvSpPr>
          <p:nvPr/>
        </p:nvSpPr>
        <p:spPr bwMode="auto">
          <a:xfrm>
            <a:off x="1866900" y="362805"/>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dirty="0">
                <a:latin typeface="Times New Roman" panose="02020603050405020304" pitchFamily="18" charset="0"/>
                <a:cs typeface="Times New Roman" panose="02020603050405020304" pitchFamily="18" charset="0"/>
              </a:rPr>
              <a:t>Personality Type and Temperament Questions</a:t>
            </a:r>
          </a:p>
        </p:txBody>
      </p:sp>
      <p:graphicFrame>
        <p:nvGraphicFramePr>
          <p:cNvPr id="2" name="Table 1">
            <a:extLst>
              <a:ext uri="{FF2B5EF4-FFF2-40B4-BE49-F238E27FC236}">
                <a16:creationId xmlns:a16="http://schemas.microsoft.com/office/drawing/2014/main" id="{878DDA57-35B2-F365-D45A-4975B9580EF4}"/>
              </a:ext>
            </a:extLst>
          </p:cNvPr>
          <p:cNvGraphicFramePr>
            <a:graphicFrameLocks noGrp="1"/>
          </p:cNvGraphicFramePr>
          <p:nvPr>
            <p:extLst>
              <p:ext uri="{D42A27DB-BD31-4B8C-83A1-F6EECF244321}">
                <p14:modId xmlns:p14="http://schemas.microsoft.com/office/powerpoint/2010/main" val="2913193881"/>
              </p:ext>
            </p:extLst>
          </p:nvPr>
        </p:nvGraphicFramePr>
        <p:xfrm>
          <a:off x="4191000" y="2167095"/>
          <a:ext cx="3810000" cy="3295652"/>
        </p:xfrm>
        <a:graphic>
          <a:graphicData uri="http://schemas.openxmlformats.org/drawingml/2006/table">
            <a:tbl>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823913">
                <a:tc>
                  <a:txBody>
                    <a:bodyPr/>
                    <a:lstStyle/>
                    <a:p>
                      <a:pPr marL="0" marR="0" algn="ctr">
                        <a:lnSpc>
                          <a:spcPct val="115000"/>
                        </a:lnSpc>
                        <a:spcBef>
                          <a:spcPts val="0"/>
                        </a:spcBef>
                        <a:spcAft>
                          <a:spcPts val="0"/>
                        </a:spcAft>
                      </a:pPr>
                      <a:r>
                        <a:rPr lang="en-US" sz="5000" b="1">
                          <a:latin typeface="Times New Roman"/>
                          <a:ea typeface="Times New Roman"/>
                          <a:cs typeface="Times New Roman"/>
                        </a:rPr>
                        <a:t>E or I</a:t>
                      </a:r>
                      <a:endParaRPr lang="en-US" sz="50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0" dirty="0">
                          <a:latin typeface="Times New Roman"/>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23913">
                <a:tc>
                  <a:txBody>
                    <a:bodyPr/>
                    <a:lstStyle/>
                    <a:p>
                      <a:pPr marL="0" marR="0" algn="ctr">
                        <a:lnSpc>
                          <a:spcPct val="115000"/>
                        </a:lnSpc>
                        <a:spcBef>
                          <a:spcPts val="0"/>
                        </a:spcBef>
                        <a:spcAft>
                          <a:spcPts val="0"/>
                        </a:spcAft>
                      </a:pPr>
                      <a:r>
                        <a:rPr lang="en-US" sz="5000" b="1">
                          <a:latin typeface="Times New Roman"/>
                          <a:ea typeface="Times New Roman"/>
                          <a:cs typeface="Times New Roman"/>
                        </a:rPr>
                        <a:t>S or N</a:t>
                      </a:r>
                      <a:endParaRPr lang="en-US" sz="50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0" dirty="0">
                          <a:latin typeface="Times New Roman"/>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23913">
                <a:tc>
                  <a:txBody>
                    <a:bodyPr/>
                    <a:lstStyle/>
                    <a:p>
                      <a:pPr marL="0" marR="0" algn="ctr">
                        <a:lnSpc>
                          <a:spcPct val="115000"/>
                        </a:lnSpc>
                        <a:spcBef>
                          <a:spcPts val="0"/>
                        </a:spcBef>
                        <a:spcAft>
                          <a:spcPts val="0"/>
                        </a:spcAft>
                      </a:pPr>
                      <a:r>
                        <a:rPr lang="en-US" sz="5000" b="1">
                          <a:latin typeface="Times New Roman"/>
                          <a:ea typeface="Times New Roman"/>
                          <a:cs typeface="Times New Roman"/>
                        </a:rPr>
                        <a:t>T or F</a:t>
                      </a:r>
                      <a:endParaRPr lang="en-US" sz="50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0" dirty="0">
                          <a:latin typeface="Times New Roman"/>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3913">
                <a:tc>
                  <a:txBody>
                    <a:bodyPr/>
                    <a:lstStyle/>
                    <a:p>
                      <a:pPr marL="0" marR="0" algn="ctr">
                        <a:lnSpc>
                          <a:spcPct val="115000"/>
                        </a:lnSpc>
                        <a:spcBef>
                          <a:spcPts val="0"/>
                        </a:spcBef>
                        <a:spcAft>
                          <a:spcPts val="0"/>
                        </a:spcAft>
                      </a:pPr>
                      <a:r>
                        <a:rPr lang="en-US" sz="5000" b="1">
                          <a:latin typeface="Times New Roman"/>
                          <a:ea typeface="Times New Roman"/>
                          <a:cs typeface="Times New Roman"/>
                        </a:rPr>
                        <a:t>J or P</a:t>
                      </a:r>
                      <a:endParaRPr lang="en-US" sz="50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0" dirty="0">
                          <a:latin typeface="Times New Roman"/>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Rectangle 1">
            <a:extLst>
              <a:ext uri="{FF2B5EF4-FFF2-40B4-BE49-F238E27FC236}">
                <a16:creationId xmlns:a16="http://schemas.microsoft.com/office/drawing/2014/main" id="{1F0176D5-936B-7D6C-FF4F-4411A294E87F}"/>
              </a:ext>
            </a:extLst>
          </p:cNvPr>
          <p:cNvSpPr>
            <a:spLocks noChangeArrowheads="1"/>
          </p:cNvSpPr>
          <p:nvPr/>
        </p:nvSpPr>
        <p:spPr bwMode="auto">
          <a:xfrm>
            <a:off x="3124994" y="1295400"/>
            <a:ext cx="5942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dirty="0">
                <a:latin typeface="Times New Roman" panose="02020603050405020304" pitchFamily="18" charset="0"/>
                <a:cs typeface="Times New Roman" panose="02020603050405020304" pitchFamily="18" charset="0"/>
              </a:rPr>
              <a:t>As I conclude, my Four-letter Choice is:</a:t>
            </a:r>
            <a:endParaRPr lang="en-US" altLang="en-US" sz="4400" dirty="0"/>
          </a:p>
        </p:txBody>
      </p:sp>
    </p:spTree>
    <p:extLst>
      <p:ext uri="{BB962C8B-B14F-4D97-AF65-F5344CB8AC3E}">
        <p14:creationId xmlns:p14="http://schemas.microsoft.com/office/powerpoint/2010/main" val="12157550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9E31A-3720-5CC7-FFC1-C9BE3D78451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9E759E-EFFC-AE12-5B3F-0E7FF16D5A1D}"/>
              </a:ext>
            </a:extLst>
          </p:cNvPr>
          <p:cNvSpPr>
            <a:spLocks noGrp="1"/>
          </p:cNvSpPr>
          <p:nvPr>
            <p:ph type="sldNum" sz="quarter" idx="12"/>
          </p:nvPr>
        </p:nvSpPr>
        <p:spPr>
          <a:xfrm>
            <a:off x="11438455" y="6492875"/>
            <a:ext cx="753545" cy="365125"/>
          </a:xfrm>
        </p:spPr>
        <p:txBody>
          <a:bodyPr/>
          <a:lstStyle/>
          <a:p>
            <a:fld id="{AC9B5C3E-A5AB-4ABB-A4FB-7B0BFC5C2BAA}" type="slidenum">
              <a:rPr lang="en-US" smtClean="0"/>
              <a:t>14</a:t>
            </a:fld>
            <a:endParaRPr lang="en-US" dirty="0"/>
          </a:p>
        </p:txBody>
      </p:sp>
      <p:sp>
        <p:nvSpPr>
          <p:cNvPr id="4" name="TextBox 4">
            <a:extLst>
              <a:ext uri="{FF2B5EF4-FFF2-40B4-BE49-F238E27FC236}">
                <a16:creationId xmlns:a16="http://schemas.microsoft.com/office/drawing/2014/main" id="{A9CFE156-10AF-09B9-9D6D-3E27DF9DECB8}"/>
              </a:ext>
            </a:extLst>
          </p:cNvPr>
          <p:cNvSpPr txBox="1">
            <a:spLocks noChangeArrowheads="1"/>
          </p:cNvSpPr>
          <p:nvPr/>
        </p:nvSpPr>
        <p:spPr bwMode="auto">
          <a:xfrm>
            <a:off x="3543300" y="273011"/>
            <a:ext cx="510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dirty="0">
                <a:latin typeface="Times New Roman" panose="02020603050405020304" pitchFamily="18" charset="0"/>
                <a:cs typeface="Times New Roman" panose="02020603050405020304" pitchFamily="18" charset="0"/>
              </a:rPr>
              <a:t>The 16 Personality Types</a:t>
            </a:r>
          </a:p>
        </p:txBody>
      </p:sp>
      <p:graphicFrame>
        <p:nvGraphicFramePr>
          <p:cNvPr id="6" name="Table 5">
            <a:extLst>
              <a:ext uri="{FF2B5EF4-FFF2-40B4-BE49-F238E27FC236}">
                <a16:creationId xmlns:a16="http://schemas.microsoft.com/office/drawing/2014/main" id="{958A9196-15D6-251A-9DEB-A68DF4A6EFDC}"/>
              </a:ext>
            </a:extLst>
          </p:cNvPr>
          <p:cNvGraphicFramePr>
            <a:graphicFrameLocks noGrp="1"/>
          </p:cNvGraphicFramePr>
          <p:nvPr>
            <p:extLst>
              <p:ext uri="{D42A27DB-BD31-4B8C-83A1-F6EECF244321}">
                <p14:modId xmlns:p14="http://schemas.microsoft.com/office/powerpoint/2010/main" val="417944598"/>
              </p:ext>
            </p:extLst>
          </p:nvPr>
        </p:nvGraphicFramePr>
        <p:xfrm>
          <a:off x="228600" y="1162011"/>
          <a:ext cx="11963400" cy="5422978"/>
        </p:xfrm>
        <a:graphic>
          <a:graphicData uri="http://schemas.openxmlformats.org/drawingml/2006/table">
            <a:tbl>
              <a:tblPr>
                <a:tableStyleId>{5940675A-B579-460E-94D1-54222C63F5DA}</a:tableStyleId>
              </a:tblPr>
              <a:tblGrid>
                <a:gridCol w="2990850">
                  <a:extLst>
                    <a:ext uri="{9D8B030D-6E8A-4147-A177-3AD203B41FA5}">
                      <a16:colId xmlns:a16="http://schemas.microsoft.com/office/drawing/2014/main" val="20000"/>
                    </a:ext>
                  </a:extLst>
                </a:gridCol>
                <a:gridCol w="2990850">
                  <a:extLst>
                    <a:ext uri="{9D8B030D-6E8A-4147-A177-3AD203B41FA5}">
                      <a16:colId xmlns:a16="http://schemas.microsoft.com/office/drawing/2014/main" val="20001"/>
                    </a:ext>
                  </a:extLst>
                </a:gridCol>
                <a:gridCol w="2990850">
                  <a:extLst>
                    <a:ext uri="{9D8B030D-6E8A-4147-A177-3AD203B41FA5}">
                      <a16:colId xmlns:a16="http://schemas.microsoft.com/office/drawing/2014/main" val="20002"/>
                    </a:ext>
                  </a:extLst>
                </a:gridCol>
                <a:gridCol w="2990850">
                  <a:extLst>
                    <a:ext uri="{9D8B030D-6E8A-4147-A177-3AD203B41FA5}">
                      <a16:colId xmlns:a16="http://schemas.microsoft.com/office/drawing/2014/main" val="20003"/>
                    </a:ext>
                  </a:extLst>
                </a:gridCol>
              </a:tblGrid>
              <a:tr h="985996">
                <a:tc>
                  <a:txBody>
                    <a:bodyPr/>
                    <a:lstStyle/>
                    <a:p>
                      <a:pPr marL="0" marR="0" algn="ctr">
                        <a:spcBef>
                          <a:spcPts val="0"/>
                        </a:spcBef>
                        <a:spcAft>
                          <a:spcPts val="0"/>
                        </a:spcAft>
                      </a:pPr>
                      <a:r>
                        <a:rPr lang="en-US" sz="2800" dirty="0"/>
                        <a:t>SJ</a:t>
                      </a:r>
                    </a:p>
                    <a:p>
                      <a:pPr marL="0" marR="0" algn="ctr">
                        <a:spcBef>
                          <a:spcPts val="0"/>
                        </a:spcBef>
                        <a:spcAft>
                          <a:spcPts val="0"/>
                        </a:spcAft>
                      </a:pPr>
                      <a:r>
                        <a:rPr lang="en-US" sz="2800" dirty="0"/>
                        <a:t>GUARDIAN</a:t>
                      </a:r>
                      <a:endParaRPr lang="en-US" sz="2800" dirty="0">
                        <a:latin typeface="Times New Roman" panose="02020603050405020304" pitchFamily="18" charset="0"/>
                        <a:ea typeface="Times New Roman"/>
                        <a:cs typeface="Times New Roman" panose="02020603050405020304" pitchFamily="18" charset="0"/>
                      </a:endParaRPr>
                    </a:p>
                  </a:txBody>
                  <a:tcPr marL="56444" marR="56444" marT="0" marB="0" anchor="ctr"/>
                </a:tc>
                <a:tc>
                  <a:txBody>
                    <a:bodyPr/>
                    <a:lstStyle/>
                    <a:p>
                      <a:pPr marL="0" marR="0" algn="ctr">
                        <a:spcBef>
                          <a:spcPts val="0"/>
                        </a:spcBef>
                        <a:spcAft>
                          <a:spcPts val="0"/>
                        </a:spcAft>
                      </a:pPr>
                      <a:r>
                        <a:rPr lang="en-US" sz="2800" dirty="0"/>
                        <a:t>SP</a:t>
                      </a:r>
                    </a:p>
                    <a:p>
                      <a:pPr marL="0" marR="0" algn="ctr">
                        <a:spcBef>
                          <a:spcPts val="0"/>
                        </a:spcBef>
                        <a:spcAft>
                          <a:spcPts val="0"/>
                        </a:spcAft>
                      </a:pPr>
                      <a:r>
                        <a:rPr lang="en-US" sz="2800" dirty="0"/>
                        <a:t>ARTISAN</a:t>
                      </a:r>
                      <a:endParaRPr lang="en-US" sz="2800" dirty="0">
                        <a:latin typeface="Times New Roman" panose="02020603050405020304" pitchFamily="18" charset="0"/>
                        <a:ea typeface="Times New Roman"/>
                        <a:cs typeface="Times New Roman" panose="02020603050405020304" pitchFamily="18" charset="0"/>
                      </a:endParaRPr>
                    </a:p>
                  </a:txBody>
                  <a:tcPr marL="56444" marR="56444" marT="0" marB="0" anchor="ctr"/>
                </a:tc>
                <a:tc>
                  <a:txBody>
                    <a:bodyPr/>
                    <a:lstStyle/>
                    <a:p>
                      <a:pPr marL="0" marR="0" algn="ctr">
                        <a:spcBef>
                          <a:spcPts val="0"/>
                        </a:spcBef>
                        <a:spcAft>
                          <a:spcPts val="0"/>
                        </a:spcAft>
                      </a:pPr>
                      <a:r>
                        <a:rPr lang="en-US" sz="2800"/>
                        <a:t>NT</a:t>
                      </a:r>
                    </a:p>
                    <a:p>
                      <a:pPr marL="0" marR="0" algn="ctr">
                        <a:spcBef>
                          <a:spcPts val="0"/>
                        </a:spcBef>
                        <a:spcAft>
                          <a:spcPts val="0"/>
                        </a:spcAft>
                      </a:pPr>
                      <a:r>
                        <a:rPr lang="en-US" sz="2800"/>
                        <a:t>RATIONALIST</a:t>
                      </a:r>
                      <a:endParaRPr lang="en-US" sz="2800">
                        <a:latin typeface="Times New Roman" panose="02020603050405020304" pitchFamily="18" charset="0"/>
                        <a:ea typeface="Times New Roman"/>
                        <a:cs typeface="Times New Roman" panose="02020603050405020304" pitchFamily="18" charset="0"/>
                      </a:endParaRPr>
                    </a:p>
                  </a:txBody>
                  <a:tcPr marL="56444" marR="56444" marT="0" marB="0" anchor="ctr"/>
                </a:tc>
                <a:tc>
                  <a:txBody>
                    <a:bodyPr/>
                    <a:lstStyle/>
                    <a:p>
                      <a:pPr marL="0" marR="0" algn="ctr">
                        <a:spcBef>
                          <a:spcPts val="0"/>
                        </a:spcBef>
                        <a:spcAft>
                          <a:spcPts val="0"/>
                        </a:spcAft>
                      </a:pPr>
                      <a:r>
                        <a:rPr lang="en-US" sz="2800" dirty="0"/>
                        <a:t>NF</a:t>
                      </a:r>
                    </a:p>
                    <a:p>
                      <a:pPr marL="0" marR="0" algn="ctr">
                        <a:spcBef>
                          <a:spcPts val="0"/>
                        </a:spcBef>
                        <a:spcAft>
                          <a:spcPts val="0"/>
                        </a:spcAft>
                      </a:pPr>
                      <a:r>
                        <a:rPr lang="en-US" sz="2800" dirty="0"/>
                        <a:t>IDEALIST</a:t>
                      </a:r>
                      <a:endParaRPr lang="en-US" sz="2800" dirty="0">
                        <a:latin typeface="Times New Roman" panose="02020603050405020304" pitchFamily="18" charset="0"/>
                        <a:ea typeface="Times New Roman"/>
                        <a:cs typeface="Times New Roman" panose="02020603050405020304" pitchFamily="18" charset="0"/>
                      </a:endParaRPr>
                    </a:p>
                  </a:txBody>
                  <a:tcPr marL="56444" marR="56444" marT="0" marB="0" anchor="ctr"/>
                </a:tc>
                <a:extLst>
                  <a:ext uri="{0D108BD9-81ED-4DB2-BD59-A6C34878D82A}">
                    <a16:rowId xmlns:a16="http://schemas.microsoft.com/office/drawing/2014/main" val="10000"/>
                  </a:ext>
                </a:extLst>
              </a:tr>
              <a:tr h="985996">
                <a:tc>
                  <a:txBody>
                    <a:bodyPr/>
                    <a:lstStyle/>
                    <a:p>
                      <a:pPr marL="0" marR="0" algn="ctr">
                        <a:spcBef>
                          <a:spcPts val="0"/>
                        </a:spcBef>
                        <a:spcAft>
                          <a:spcPts val="0"/>
                        </a:spcAft>
                      </a:pPr>
                      <a:r>
                        <a:rPr lang="en-US" sz="2800"/>
                        <a:t>ESTJ</a:t>
                      </a:r>
                    </a:p>
                    <a:p>
                      <a:pPr marL="0" marR="0" algn="ctr">
                        <a:spcBef>
                          <a:spcPts val="0"/>
                        </a:spcBef>
                        <a:spcAft>
                          <a:spcPts val="0"/>
                        </a:spcAft>
                      </a:pPr>
                      <a:r>
                        <a:rPr lang="en-US" sz="2800"/>
                        <a:t>(SUPERVISOR)</a:t>
                      </a:r>
                      <a:endParaRPr lang="en-US" sz="2800">
                        <a:latin typeface="Times New Roman" panose="02020603050405020304" pitchFamily="18" charset="0"/>
                        <a:ea typeface="Times New Roman"/>
                        <a:cs typeface="Times New Roman" panose="02020603050405020304" pitchFamily="18" charset="0"/>
                      </a:endParaRPr>
                    </a:p>
                  </a:txBody>
                  <a:tcPr marL="56444" marR="56444" marT="0" marB="0" anchor="ctr"/>
                </a:tc>
                <a:tc>
                  <a:txBody>
                    <a:bodyPr/>
                    <a:lstStyle/>
                    <a:p>
                      <a:pPr marL="0" marR="0" algn="ctr">
                        <a:spcBef>
                          <a:spcPts val="0"/>
                        </a:spcBef>
                        <a:spcAft>
                          <a:spcPts val="0"/>
                        </a:spcAft>
                      </a:pPr>
                      <a:r>
                        <a:rPr lang="en-US" sz="2800"/>
                        <a:t>ESTP</a:t>
                      </a:r>
                    </a:p>
                    <a:p>
                      <a:pPr marL="0" marR="0" algn="ctr">
                        <a:spcBef>
                          <a:spcPts val="0"/>
                        </a:spcBef>
                        <a:spcAft>
                          <a:spcPts val="0"/>
                        </a:spcAft>
                      </a:pPr>
                      <a:r>
                        <a:rPr lang="en-US" sz="2800"/>
                        <a:t>(PROMOTER)</a:t>
                      </a:r>
                      <a:endParaRPr lang="en-US" sz="2800">
                        <a:latin typeface="Times New Roman" panose="02020603050405020304" pitchFamily="18" charset="0"/>
                        <a:ea typeface="Times New Roman"/>
                        <a:cs typeface="Times New Roman" panose="02020603050405020304" pitchFamily="18" charset="0"/>
                      </a:endParaRPr>
                    </a:p>
                  </a:txBody>
                  <a:tcPr marL="56444" marR="56444" marT="0" marB="0" anchor="ctr"/>
                </a:tc>
                <a:tc>
                  <a:txBody>
                    <a:bodyPr/>
                    <a:lstStyle/>
                    <a:p>
                      <a:pPr marL="0" marR="0" algn="ctr">
                        <a:spcBef>
                          <a:spcPts val="0"/>
                        </a:spcBef>
                        <a:spcAft>
                          <a:spcPts val="0"/>
                        </a:spcAft>
                      </a:pPr>
                      <a:r>
                        <a:rPr lang="en-US" sz="2800" dirty="0"/>
                        <a:t>ENTP</a:t>
                      </a:r>
                    </a:p>
                    <a:p>
                      <a:pPr marL="0" marR="0" algn="ctr">
                        <a:spcBef>
                          <a:spcPts val="0"/>
                        </a:spcBef>
                        <a:spcAft>
                          <a:spcPts val="0"/>
                        </a:spcAft>
                      </a:pPr>
                      <a:r>
                        <a:rPr lang="en-US" sz="2800" dirty="0"/>
                        <a:t>(INVENTOR)</a:t>
                      </a:r>
                      <a:endParaRPr lang="en-US" sz="2800" dirty="0">
                        <a:latin typeface="Times New Roman" panose="02020603050405020304" pitchFamily="18" charset="0"/>
                        <a:ea typeface="Times New Roman"/>
                        <a:cs typeface="Times New Roman" panose="02020603050405020304" pitchFamily="18" charset="0"/>
                      </a:endParaRPr>
                    </a:p>
                  </a:txBody>
                  <a:tcPr marL="56444" marR="56444" marT="0" marB="0" anchor="ctr"/>
                </a:tc>
                <a:tc>
                  <a:txBody>
                    <a:bodyPr/>
                    <a:lstStyle/>
                    <a:p>
                      <a:pPr marL="0" marR="0" algn="ctr">
                        <a:spcBef>
                          <a:spcPts val="0"/>
                        </a:spcBef>
                        <a:spcAft>
                          <a:spcPts val="0"/>
                        </a:spcAft>
                      </a:pPr>
                      <a:r>
                        <a:rPr lang="en-US" sz="2800"/>
                        <a:t>ENFP</a:t>
                      </a:r>
                    </a:p>
                    <a:p>
                      <a:pPr marL="0" marR="0" algn="ctr">
                        <a:spcBef>
                          <a:spcPts val="0"/>
                        </a:spcBef>
                        <a:spcAft>
                          <a:spcPts val="0"/>
                        </a:spcAft>
                      </a:pPr>
                      <a:r>
                        <a:rPr lang="en-US" sz="2800"/>
                        <a:t>(CHAMPION)</a:t>
                      </a:r>
                      <a:endParaRPr lang="en-US" sz="2800">
                        <a:latin typeface="Times New Roman" panose="02020603050405020304" pitchFamily="18" charset="0"/>
                        <a:ea typeface="Times New Roman"/>
                        <a:cs typeface="Times New Roman" panose="02020603050405020304" pitchFamily="18" charset="0"/>
                      </a:endParaRPr>
                    </a:p>
                  </a:txBody>
                  <a:tcPr marL="56444" marR="56444" marT="0" marB="0" anchor="ctr"/>
                </a:tc>
                <a:extLst>
                  <a:ext uri="{0D108BD9-81ED-4DB2-BD59-A6C34878D82A}">
                    <a16:rowId xmlns:a16="http://schemas.microsoft.com/office/drawing/2014/main" val="10001"/>
                  </a:ext>
                </a:extLst>
              </a:tr>
              <a:tr h="985996">
                <a:tc>
                  <a:txBody>
                    <a:bodyPr/>
                    <a:lstStyle/>
                    <a:p>
                      <a:pPr marL="0" marR="0" algn="ctr">
                        <a:spcBef>
                          <a:spcPts val="0"/>
                        </a:spcBef>
                        <a:spcAft>
                          <a:spcPts val="0"/>
                        </a:spcAft>
                      </a:pPr>
                      <a:r>
                        <a:rPr lang="en-US" sz="2800"/>
                        <a:t>ISTJ</a:t>
                      </a:r>
                    </a:p>
                    <a:p>
                      <a:pPr marL="0" marR="0" algn="ctr">
                        <a:spcBef>
                          <a:spcPts val="0"/>
                        </a:spcBef>
                        <a:spcAft>
                          <a:spcPts val="0"/>
                        </a:spcAft>
                      </a:pPr>
                      <a:r>
                        <a:rPr lang="en-US" sz="2800"/>
                        <a:t>(INSPECTOR)</a:t>
                      </a:r>
                      <a:endParaRPr lang="en-US" sz="2800">
                        <a:latin typeface="Times New Roman" panose="02020603050405020304" pitchFamily="18" charset="0"/>
                        <a:ea typeface="Times New Roman"/>
                        <a:cs typeface="Times New Roman" panose="02020603050405020304" pitchFamily="18" charset="0"/>
                      </a:endParaRPr>
                    </a:p>
                  </a:txBody>
                  <a:tcPr marL="56444" marR="56444" marT="0" marB="0" anchor="ctr"/>
                </a:tc>
                <a:tc>
                  <a:txBody>
                    <a:bodyPr/>
                    <a:lstStyle/>
                    <a:p>
                      <a:pPr marL="0" marR="0" algn="ctr">
                        <a:spcBef>
                          <a:spcPts val="0"/>
                        </a:spcBef>
                        <a:spcAft>
                          <a:spcPts val="0"/>
                        </a:spcAft>
                      </a:pPr>
                      <a:r>
                        <a:rPr lang="en-US" sz="2800" dirty="0"/>
                        <a:t>ISTP</a:t>
                      </a:r>
                    </a:p>
                    <a:p>
                      <a:pPr marL="0" marR="0" algn="ctr">
                        <a:spcBef>
                          <a:spcPts val="0"/>
                        </a:spcBef>
                        <a:spcAft>
                          <a:spcPts val="0"/>
                        </a:spcAft>
                      </a:pPr>
                      <a:r>
                        <a:rPr lang="en-US" sz="2800" dirty="0"/>
                        <a:t>(CRAFTER)</a:t>
                      </a:r>
                      <a:endParaRPr lang="en-US" sz="2800" dirty="0">
                        <a:latin typeface="Times New Roman" panose="02020603050405020304" pitchFamily="18" charset="0"/>
                        <a:ea typeface="Times New Roman"/>
                        <a:cs typeface="Times New Roman" panose="02020603050405020304" pitchFamily="18" charset="0"/>
                      </a:endParaRPr>
                    </a:p>
                  </a:txBody>
                  <a:tcPr marL="56444" marR="56444" marT="0" marB="0" anchor="ctr"/>
                </a:tc>
                <a:tc>
                  <a:txBody>
                    <a:bodyPr/>
                    <a:lstStyle/>
                    <a:p>
                      <a:pPr marL="0" marR="0" algn="ctr">
                        <a:spcBef>
                          <a:spcPts val="0"/>
                        </a:spcBef>
                        <a:spcAft>
                          <a:spcPts val="0"/>
                        </a:spcAft>
                      </a:pPr>
                      <a:r>
                        <a:rPr lang="en-US" sz="2800"/>
                        <a:t>INTP</a:t>
                      </a:r>
                    </a:p>
                    <a:p>
                      <a:pPr marL="0" marR="0" algn="ctr">
                        <a:spcBef>
                          <a:spcPts val="0"/>
                        </a:spcBef>
                        <a:spcAft>
                          <a:spcPts val="0"/>
                        </a:spcAft>
                      </a:pPr>
                      <a:r>
                        <a:rPr lang="en-US" sz="2800"/>
                        <a:t>(ARCHITECT)</a:t>
                      </a:r>
                      <a:endParaRPr lang="en-US" sz="2800">
                        <a:latin typeface="Times New Roman" panose="02020603050405020304" pitchFamily="18" charset="0"/>
                        <a:ea typeface="Times New Roman"/>
                        <a:cs typeface="Times New Roman" panose="02020603050405020304" pitchFamily="18" charset="0"/>
                      </a:endParaRPr>
                    </a:p>
                  </a:txBody>
                  <a:tcPr marL="56444" marR="56444" marT="0" marB="0" anchor="ctr"/>
                </a:tc>
                <a:tc>
                  <a:txBody>
                    <a:bodyPr/>
                    <a:lstStyle/>
                    <a:p>
                      <a:pPr marL="0" marR="0" algn="ctr">
                        <a:spcBef>
                          <a:spcPts val="0"/>
                        </a:spcBef>
                        <a:spcAft>
                          <a:spcPts val="0"/>
                        </a:spcAft>
                      </a:pPr>
                      <a:r>
                        <a:rPr lang="en-US" sz="2800"/>
                        <a:t>INFP</a:t>
                      </a:r>
                    </a:p>
                    <a:p>
                      <a:pPr marL="0" marR="0" algn="ctr">
                        <a:spcBef>
                          <a:spcPts val="0"/>
                        </a:spcBef>
                        <a:spcAft>
                          <a:spcPts val="0"/>
                        </a:spcAft>
                      </a:pPr>
                      <a:r>
                        <a:rPr lang="en-US" sz="2800"/>
                        <a:t>(HEALER)</a:t>
                      </a:r>
                      <a:endParaRPr lang="en-US" sz="2800">
                        <a:latin typeface="Times New Roman" panose="02020603050405020304" pitchFamily="18" charset="0"/>
                        <a:ea typeface="Times New Roman"/>
                        <a:cs typeface="Times New Roman" panose="02020603050405020304" pitchFamily="18" charset="0"/>
                      </a:endParaRPr>
                    </a:p>
                  </a:txBody>
                  <a:tcPr marL="56444" marR="56444" marT="0" marB="0" anchor="ctr"/>
                </a:tc>
                <a:extLst>
                  <a:ext uri="{0D108BD9-81ED-4DB2-BD59-A6C34878D82A}">
                    <a16:rowId xmlns:a16="http://schemas.microsoft.com/office/drawing/2014/main" val="10002"/>
                  </a:ext>
                </a:extLst>
              </a:tr>
              <a:tr h="1478994">
                <a:tc>
                  <a:txBody>
                    <a:bodyPr/>
                    <a:lstStyle/>
                    <a:p>
                      <a:pPr marL="0" marR="0" algn="ctr">
                        <a:spcBef>
                          <a:spcPts val="0"/>
                        </a:spcBef>
                        <a:spcAft>
                          <a:spcPts val="0"/>
                        </a:spcAft>
                      </a:pPr>
                      <a:r>
                        <a:rPr lang="en-US" sz="2800"/>
                        <a:t>ESFJ</a:t>
                      </a:r>
                    </a:p>
                    <a:p>
                      <a:pPr marL="0" marR="0" algn="ctr">
                        <a:spcBef>
                          <a:spcPts val="0"/>
                        </a:spcBef>
                        <a:spcAft>
                          <a:spcPts val="0"/>
                        </a:spcAft>
                      </a:pPr>
                      <a:r>
                        <a:rPr lang="en-US" sz="2800"/>
                        <a:t>(PROVIDER)</a:t>
                      </a:r>
                      <a:endParaRPr lang="en-US" sz="2800">
                        <a:latin typeface="Times New Roman" panose="02020603050405020304" pitchFamily="18" charset="0"/>
                        <a:ea typeface="Times New Roman"/>
                        <a:cs typeface="Times New Roman" panose="02020603050405020304" pitchFamily="18" charset="0"/>
                      </a:endParaRPr>
                    </a:p>
                  </a:txBody>
                  <a:tcPr marL="56444" marR="56444" marT="0" marB="0" anchor="ctr"/>
                </a:tc>
                <a:tc>
                  <a:txBody>
                    <a:bodyPr/>
                    <a:lstStyle/>
                    <a:p>
                      <a:pPr marL="0" marR="0" algn="ctr">
                        <a:spcBef>
                          <a:spcPts val="0"/>
                        </a:spcBef>
                        <a:spcAft>
                          <a:spcPts val="0"/>
                        </a:spcAft>
                      </a:pPr>
                      <a:r>
                        <a:rPr lang="en-US" sz="2800"/>
                        <a:t>ESFP</a:t>
                      </a:r>
                    </a:p>
                    <a:p>
                      <a:pPr marL="0" marR="0" algn="ctr">
                        <a:spcBef>
                          <a:spcPts val="0"/>
                        </a:spcBef>
                        <a:spcAft>
                          <a:spcPts val="0"/>
                        </a:spcAft>
                      </a:pPr>
                      <a:r>
                        <a:rPr lang="en-US" sz="2800"/>
                        <a:t>(PERFORMER)</a:t>
                      </a:r>
                      <a:endParaRPr lang="en-US" sz="2800">
                        <a:latin typeface="Times New Roman" panose="02020603050405020304" pitchFamily="18" charset="0"/>
                        <a:ea typeface="Times New Roman"/>
                        <a:cs typeface="Times New Roman" panose="02020603050405020304" pitchFamily="18" charset="0"/>
                      </a:endParaRPr>
                    </a:p>
                  </a:txBody>
                  <a:tcPr marL="56444" marR="56444" marT="0" marB="0" anchor="ctr"/>
                </a:tc>
                <a:tc>
                  <a:txBody>
                    <a:bodyPr/>
                    <a:lstStyle/>
                    <a:p>
                      <a:pPr marL="0" marR="0" algn="ctr">
                        <a:spcBef>
                          <a:spcPts val="0"/>
                        </a:spcBef>
                        <a:spcAft>
                          <a:spcPts val="0"/>
                        </a:spcAft>
                      </a:pPr>
                      <a:r>
                        <a:rPr lang="en-US" sz="2800" dirty="0"/>
                        <a:t>ENTJ</a:t>
                      </a:r>
                    </a:p>
                    <a:p>
                      <a:pPr marL="0" marR="0" algn="ctr">
                        <a:spcBef>
                          <a:spcPts val="0"/>
                        </a:spcBef>
                        <a:spcAft>
                          <a:spcPts val="0"/>
                        </a:spcAft>
                      </a:pPr>
                      <a:r>
                        <a:rPr lang="en-US" sz="2800" dirty="0"/>
                        <a:t>(FIELD MARSHAL)</a:t>
                      </a:r>
                      <a:endParaRPr lang="en-US" sz="2800" dirty="0">
                        <a:latin typeface="Times New Roman" panose="02020603050405020304" pitchFamily="18" charset="0"/>
                        <a:ea typeface="Times New Roman"/>
                        <a:cs typeface="Times New Roman" panose="02020603050405020304" pitchFamily="18" charset="0"/>
                      </a:endParaRPr>
                    </a:p>
                  </a:txBody>
                  <a:tcPr marL="56444" marR="56444" marT="0" marB="0" anchor="ctr"/>
                </a:tc>
                <a:tc>
                  <a:txBody>
                    <a:bodyPr/>
                    <a:lstStyle/>
                    <a:p>
                      <a:pPr marL="0" marR="0" algn="ctr">
                        <a:spcBef>
                          <a:spcPts val="0"/>
                        </a:spcBef>
                        <a:spcAft>
                          <a:spcPts val="0"/>
                        </a:spcAft>
                      </a:pPr>
                      <a:r>
                        <a:rPr lang="en-US" sz="2800"/>
                        <a:t>ENFJ</a:t>
                      </a:r>
                    </a:p>
                    <a:p>
                      <a:pPr marL="0" marR="0" algn="ctr">
                        <a:spcBef>
                          <a:spcPts val="0"/>
                        </a:spcBef>
                        <a:spcAft>
                          <a:spcPts val="0"/>
                        </a:spcAft>
                      </a:pPr>
                      <a:r>
                        <a:rPr lang="en-US" sz="2800"/>
                        <a:t>(TEACHER)</a:t>
                      </a:r>
                      <a:endParaRPr lang="en-US" sz="2800">
                        <a:latin typeface="Times New Roman" panose="02020603050405020304" pitchFamily="18" charset="0"/>
                        <a:ea typeface="Times New Roman"/>
                        <a:cs typeface="Times New Roman" panose="02020603050405020304" pitchFamily="18" charset="0"/>
                      </a:endParaRPr>
                    </a:p>
                  </a:txBody>
                  <a:tcPr marL="56444" marR="56444" marT="0" marB="0" anchor="ctr"/>
                </a:tc>
                <a:extLst>
                  <a:ext uri="{0D108BD9-81ED-4DB2-BD59-A6C34878D82A}">
                    <a16:rowId xmlns:a16="http://schemas.microsoft.com/office/drawing/2014/main" val="10003"/>
                  </a:ext>
                </a:extLst>
              </a:tr>
              <a:tr h="985996">
                <a:tc>
                  <a:txBody>
                    <a:bodyPr/>
                    <a:lstStyle/>
                    <a:p>
                      <a:pPr marL="0" marR="0" algn="ctr">
                        <a:spcBef>
                          <a:spcPts val="0"/>
                        </a:spcBef>
                        <a:spcAft>
                          <a:spcPts val="0"/>
                        </a:spcAft>
                      </a:pPr>
                      <a:r>
                        <a:rPr lang="en-US" sz="2800"/>
                        <a:t>ISFJ</a:t>
                      </a:r>
                    </a:p>
                    <a:p>
                      <a:pPr marL="0" marR="0" algn="ctr">
                        <a:spcBef>
                          <a:spcPts val="0"/>
                        </a:spcBef>
                        <a:spcAft>
                          <a:spcPts val="0"/>
                        </a:spcAft>
                      </a:pPr>
                      <a:r>
                        <a:rPr lang="en-US" sz="2800"/>
                        <a:t>(PROTECTOR)</a:t>
                      </a:r>
                      <a:endParaRPr lang="en-US" sz="2800">
                        <a:latin typeface="Times New Roman" panose="02020603050405020304" pitchFamily="18" charset="0"/>
                        <a:ea typeface="Times New Roman"/>
                        <a:cs typeface="Times New Roman" panose="02020603050405020304" pitchFamily="18" charset="0"/>
                      </a:endParaRPr>
                    </a:p>
                  </a:txBody>
                  <a:tcPr marL="56444" marR="56444" marT="0" marB="0" anchor="ctr"/>
                </a:tc>
                <a:tc>
                  <a:txBody>
                    <a:bodyPr/>
                    <a:lstStyle/>
                    <a:p>
                      <a:pPr marL="0" marR="0" algn="ctr">
                        <a:spcBef>
                          <a:spcPts val="0"/>
                        </a:spcBef>
                        <a:spcAft>
                          <a:spcPts val="0"/>
                        </a:spcAft>
                      </a:pPr>
                      <a:r>
                        <a:rPr lang="en-US" sz="2800"/>
                        <a:t>ISFP</a:t>
                      </a:r>
                    </a:p>
                    <a:p>
                      <a:pPr marL="0" marR="0" algn="ctr">
                        <a:spcBef>
                          <a:spcPts val="0"/>
                        </a:spcBef>
                        <a:spcAft>
                          <a:spcPts val="0"/>
                        </a:spcAft>
                      </a:pPr>
                      <a:r>
                        <a:rPr lang="en-US" sz="2800"/>
                        <a:t>(COMPOSER)</a:t>
                      </a:r>
                      <a:endParaRPr lang="en-US" sz="2800">
                        <a:latin typeface="Times New Roman" panose="02020603050405020304" pitchFamily="18" charset="0"/>
                        <a:ea typeface="Times New Roman"/>
                        <a:cs typeface="Times New Roman" panose="02020603050405020304" pitchFamily="18" charset="0"/>
                      </a:endParaRPr>
                    </a:p>
                  </a:txBody>
                  <a:tcPr marL="56444" marR="56444" marT="0" marB="0" anchor="ctr"/>
                </a:tc>
                <a:tc>
                  <a:txBody>
                    <a:bodyPr/>
                    <a:lstStyle/>
                    <a:p>
                      <a:pPr marL="0" marR="0" algn="ctr">
                        <a:spcBef>
                          <a:spcPts val="0"/>
                        </a:spcBef>
                        <a:spcAft>
                          <a:spcPts val="0"/>
                        </a:spcAft>
                      </a:pPr>
                      <a:r>
                        <a:rPr lang="en-US" sz="2800"/>
                        <a:t>INTJ</a:t>
                      </a:r>
                    </a:p>
                    <a:p>
                      <a:pPr marL="0" marR="0" algn="ctr">
                        <a:spcBef>
                          <a:spcPts val="0"/>
                        </a:spcBef>
                        <a:spcAft>
                          <a:spcPts val="0"/>
                        </a:spcAft>
                      </a:pPr>
                      <a:r>
                        <a:rPr lang="en-US" sz="2800"/>
                        <a:t>(MASTERMIND)</a:t>
                      </a:r>
                      <a:endParaRPr lang="en-US" sz="2800">
                        <a:latin typeface="Times New Roman" panose="02020603050405020304" pitchFamily="18" charset="0"/>
                        <a:ea typeface="Times New Roman"/>
                        <a:cs typeface="Times New Roman" panose="02020603050405020304" pitchFamily="18" charset="0"/>
                      </a:endParaRPr>
                    </a:p>
                  </a:txBody>
                  <a:tcPr marL="56444" marR="56444" marT="0" marB="0" anchor="ctr"/>
                </a:tc>
                <a:tc>
                  <a:txBody>
                    <a:bodyPr/>
                    <a:lstStyle/>
                    <a:p>
                      <a:pPr marL="0" marR="0" algn="ctr">
                        <a:spcBef>
                          <a:spcPts val="0"/>
                        </a:spcBef>
                        <a:spcAft>
                          <a:spcPts val="0"/>
                        </a:spcAft>
                      </a:pPr>
                      <a:r>
                        <a:rPr lang="en-US" sz="2800" dirty="0"/>
                        <a:t>INFJ</a:t>
                      </a:r>
                    </a:p>
                    <a:p>
                      <a:pPr marL="0" marR="0" algn="ctr">
                        <a:spcBef>
                          <a:spcPts val="0"/>
                        </a:spcBef>
                        <a:spcAft>
                          <a:spcPts val="0"/>
                        </a:spcAft>
                      </a:pPr>
                      <a:r>
                        <a:rPr lang="en-US" sz="2800" dirty="0"/>
                        <a:t>(COUNSELOR)</a:t>
                      </a:r>
                      <a:endParaRPr lang="en-US" sz="2800" dirty="0">
                        <a:latin typeface="Times New Roman" panose="02020603050405020304" pitchFamily="18" charset="0"/>
                        <a:ea typeface="Times New Roman"/>
                        <a:cs typeface="Times New Roman" panose="02020603050405020304" pitchFamily="18" charset="0"/>
                      </a:endParaRPr>
                    </a:p>
                  </a:txBody>
                  <a:tcPr marL="56444" marR="56444"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003413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EC6BD-F9C7-9458-F6B9-9427261477B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7C2C85-316A-BC20-4810-BB8BD97227C7}"/>
              </a:ext>
            </a:extLst>
          </p:cNvPr>
          <p:cNvSpPr>
            <a:spLocks noGrp="1"/>
          </p:cNvSpPr>
          <p:nvPr>
            <p:ph type="sldNum" sz="quarter" idx="12"/>
          </p:nvPr>
        </p:nvSpPr>
        <p:spPr>
          <a:xfrm>
            <a:off x="11438455" y="6492875"/>
            <a:ext cx="753545" cy="365125"/>
          </a:xfrm>
        </p:spPr>
        <p:txBody>
          <a:bodyPr/>
          <a:lstStyle/>
          <a:p>
            <a:fld id="{AC9B5C3E-A5AB-4ABB-A4FB-7B0BFC5C2BAA}" type="slidenum">
              <a:rPr lang="en-US" smtClean="0"/>
              <a:t>15</a:t>
            </a:fld>
            <a:endParaRPr lang="en-US" dirty="0"/>
          </a:p>
        </p:txBody>
      </p:sp>
      <p:sp>
        <p:nvSpPr>
          <p:cNvPr id="3" name="TextBox 2">
            <a:extLst>
              <a:ext uri="{FF2B5EF4-FFF2-40B4-BE49-F238E27FC236}">
                <a16:creationId xmlns:a16="http://schemas.microsoft.com/office/drawing/2014/main" id="{8A15FA71-5FC8-5CCB-DE36-E8F60731CA1F}"/>
              </a:ext>
            </a:extLst>
          </p:cNvPr>
          <p:cNvSpPr txBox="1"/>
          <p:nvPr/>
        </p:nvSpPr>
        <p:spPr>
          <a:xfrm>
            <a:off x="2115404" y="1858646"/>
            <a:ext cx="8939282" cy="556434"/>
          </a:xfrm>
          <a:prstGeom prst="rect">
            <a:avLst/>
          </a:prstGeom>
          <a:noFill/>
        </p:spPr>
        <p:txBody>
          <a:bodyPr wrap="square">
            <a:spAutoFit/>
          </a:bodyPr>
          <a:lstStyle/>
          <a:p>
            <a:pPr marL="0" marR="0" algn="just">
              <a:lnSpc>
                <a:spcPct val="115000"/>
              </a:lnSpc>
              <a:spcAft>
                <a:spcPts val="100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Common characteristics of each type of people (Sheet-01)</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020303"/>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ECAD-38ED-2C28-750F-B5BCEA77199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984E8F-AFC2-B6B8-999B-ACDD203F385D}"/>
              </a:ext>
            </a:extLst>
          </p:cNvPr>
          <p:cNvSpPr>
            <a:spLocks noGrp="1"/>
          </p:cNvSpPr>
          <p:nvPr>
            <p:ph type="sldNum" sz="quarter" idx="12"/>
          </p:nvPr>
        </p:nvSpPr>
        <p:spPr>
          <a:xfrm>
            <a:off x="11438455" y="6492875"/>
            <a:ext cx="753545" cy="365125"/>
          </a:xfrm>
        </p:spPr>
        <p:txBody>
          <a:bodyPr/>
          <a:lstStyle/>
          <a:p>
            <a:fld id="{AC9B5C3E-A5AB-4ABB-A4FB-7B0BFC5C2BAA}" type="slidenum">
              <a:rPr lang="en-US" smtClean="0"/>
              <a:t>16</a:t>
            </a:fld>
            <a:endParaRPr lang="en-US" dirty="0"/>
          </a:p>
        </p:txBody>
      </p:sp>
      <p:pic>
        <p:nvPicPr>
          <p:cNvPr id="2050" name="Picture 2" descr="A chart with descriptions of each Myers-Briggs personality type [24] |  Download Scientific Diagram">
            <a:extLst>
              <a:ext uri="{FF2B5EF4-FFF2-40B4-BE49-F238E27FC236}">
                <a16:creationId xmlns:a16="http://schemas.microsoft.com/office/drawing/2014/main" id="{F7FAAF62-9D81-2A2D-F441-45B895D86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865328-CB41-6B1C-A6BC-07FC907C8FFE}"/>
              </a:ext>
            </a:extLst>
          </p:cNvPr>
          <p:cNvSpPr txBox="1"/>
          <p:nvPr/>
        </p:nvSpPr>
        <p:spPr>
          <a:xfrm>
            <a:off x="3090081" y="1360475"/>
            <a:ext cx="6449704" cy="523220"/>
          </a:xfrm>
          <a:prstGeom prst="rect">
            <a:avLst/>
          </a:prstGeom>
          <a:noFill/>
        </p:spPr>
        <p:txBody>
          <a:bodyPr wrap="square">
            <a:spAutoFit/>
          </a:bodyPr>
          <a:lstStyle/>
          <a:p>
            <a:r>
              <a:rPr lang="en-US" sz="2800" b="1" dirty="0">
                <a:solidFill>
                  <a:schemeClr val="bg1"/>
                </a:solidFill>
                <a:effectLst/>
                <a:latin typeface="Times New Roman" panose="02020603050405020304" pitchFamily="18" charset="0"/>
                <a:ea typeface="Times New Roman" panose="02020603050405020304" pitchFamily="18" charset="0"/>
              </a:rPr>
              <a:t>Personality Types Description (Sheet-02)</a:t>
            </a:r>
            <a:endParaRPr lang="en-US" sz="2800" dirty="0">
              <a:solidFill>
                <a:schemeClr val="bg1"/>
              </a:solidFill>
            </a:endParaRPr>
          </a:p>
        </p:txBody>
      </p:sp>
    </p:spTree>
    <p:extLst>
      <p:ext uri="{BB962C8B-B14F-4D97-AF65-F5344CB8AC3E}">
        <p14:creationId xmlns:p14="http://schemas.microsoft.com/office/powerpoint/2010/main" val="3128052798"/>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13AA2-48A2-60F8-B5A8-F3B13D35E7E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E13BD9C-9ADB-BFC4-0521-A3A9656B48F3}"/>
              </a:ext>
            </a:extLst>
          </p:cNvPr>
          <p:cNvSpPr>
            <a:spLocks noGrp="1"/>
          </p:cNvSpPr>
          <p:nvPr>
            <p:ph type="sldNum" sz="quarter" idx="12"/>
          </p:nvPr>
        </p:nvSpPr>
        <p:spPr>
          <a:xfrm>
            <a:off x="11438455" y="6492875"/>
            <a:ext cx="753545" cy="365125"/>
          </a:xfrm>
        </p:spPr>
        <p:txBody>
          <a:bodyPr/>
          <a:lstStyle/>
          <a:p>
            <a:fld id="{AC9B5C3E-A5AB-4ABB-A4FB-7B0BFC5C2BAA}" type="slidenum">
              <a:rPr lang="en-US" smtClean="0"/>
              <a:t>17</a:t>
            </a:fld>
            <a:endParaRPr lang="en-US" dirty="0"/>
          </a:p>
        </p:txBody>
      </p:sp>
      <p:pic>
        <p:nvPicPr>
          <p:cNvPr id="1026" name="Picture 2" descr="Myers-Briggs">
            <a:extLst>
              <a:ext uri="{FF2B5EF4-FFF2-40B4-BE49-F238E27FC236}">
                <a16:creationId xmlns:a16="http://schemas.microsoft.com/office/drawing/2014/main" id="{11B48170-15D1-35EE-60C7-164FA9D4C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AD7B66-4F33-0E10-BEBD-096A4B994228}"/>
              </a:ext>
            </a:extLst>
          </p:cNvPr>
          <p:cNvSpPr txBox="1"/>
          <p:nvPr/>
        </p:nvSpPr>
        <p:spPr>
          <a:xfrm>
            <a:off x="709681" y="6123543"/>
            <a:ext cx="10972800" cy="523220"/>
          </a:xfrm>
          <a:prstGeom prst="rect">
            <a:avLst/>
          </a:prstGeom>
          <a:noFill/>
        </p:spPr>
        <p:txBody>
          <a:bodyPr wrap="square">
            <a:spAutoFit/>
          </a:bodyPr>
          <a:lstStyle/>
          <a:p>
            <a:r>
              <a:rPr lang="en-US" sz="2800" b="1" dirty="0">
                <a:solidFill>
                  <a:schemeClr val="bg1"/>
                </a:solidFill>
                <a:effectLst/>
                <a:latin typeface="Times New Roman" panose="02020603050405020304" pitchFamily="18" charset="0"/>
                <a:ea typeface="Times New Roman" panose="02020603050405020304" pitchFamily="18" charset="0"/>
              </a:rPr>
              <a:t>Personality Types and Strengths/Weaknesses of Dimensions (Sheet-03)</a:t>
            </a:r>
            <a:endParaRPr lang="en-US" sz="2800" dirty="0">
              <a:solidFill>
                <a:schemeClr val="bg1"/>
              </a:solidFill>
            </a:endParaRPr>
          </a:p>
        </p:txBody>
      </p:sp>
    </p:spTree>
    <p:extLst>
      <p:ext uri="{BB962C8B-B14F-4D97-AF65-F5344CB8AC3E}">
        <p14:creationId xmlns:p14="http://schemas.microsoft.com/office/powerpoint/2010/main" val="3513250137"/>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55754-9A97-5D96-0A6C-C0303DCE5B8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8264835-FD94-7DCB-2835-E7F6DAFADE4D}"/>
              </a:ext>
            </a:extLst>
          </p:cNvPr>
          <p:cNvSpPr>
            <a:spLocks noGrp="1"/>
          </p:cNvSpPr>
          <p:nvPr>
            <p:ph type="sldNum" sz="quarter" idx="12"/>
          </p:nvPr>
        </p:nvSpPr>
        <p:spPr>
          <a:xfrm>
            <a:off x="11438455" y="6492875"/>
            <a:ext cx="753545" cy="365125"/>
          </a:xfrm>
        </p:spPr>
        <p:txBody>
          <a:bodyPr/>
          <a:lstStyle/>
          <a:p>
            <a:fld id="{AC9B5C3E-A5AB-4ABB-A4FB-7B0BFC5C2BAA}" type="slidenum">
              <a:rPr lang="en-US" smtClean="0"/>
              <a:t>18</a:t>
            </a:fld>
            <a:endParaRPr lang="en-US" dirty="0"/>
          </a:p>
        </p:txBody>
      </p:sp>
      <p:sp>
        <p:nvSpPr>
          <p:cNvPr id="6" name="TextBox 5">
            <a:extLst>
              <a:ext uri="{FF2B5EF4-FFF2-40B4-BE49-F238E27FC236}">
                <a16:creationId xmlns:a16="http://schemas.microsoft.com/office/drawing/2014/main" id="{D6F3C59F-4B45-49CE-A12C-4A55C8E65B77}"/>
              </a:ext>
            </a:extLst>
          </p:cNvPr>
          <p:cNvSpPr txBox="1"/>
          <p:nvPr/>
        </p:nvSpPr>
        <p:spPr>
          <a:xfrm>
            <a:off x="1405719" y="1954181"/>
            <a:ext cx="9621672" cy="613245"/>
          </a:xfrm>
          <a:prstGeom prst="rect">
            <a:avLst/>
          </a:prstGeom>
          <a:noFill/>
        </p:spPr>
        <p:txBody>
          <a:bodyPr wrap="square">
            <a:spAutoFit/>
          </a:bodyPr>
          <a:lstStyle/>
          <a:p>
            <a:pPr algn="just">
              <a:lnSpc>
                <a:spcPct val="115000"/>
              </a:lnSpc>
              <a:spcAft>
                <a:spcPts val="1000"/>
              </a:spcAft>
            </a:pPr>
            <a:r>
              <a:rPr lang="en-US" sz="3200" dirty="0">
                <a:latin typeface="Times New Roman" panose="02020603050405020304" pitchFamily="18" charset="0"/>
                <a:cs typeface="Times New Roman" panose="02020603050405020304" pitchFamily="18" charset="0"/>
              </a:rPr>
              <a:t>Possible Strengths and Weaknesses of TYPES</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(Sheet-04)</a:t>
            </a:r>
          </a:p>
        </p:txBody>
      </p:sp>
    </p:spTree>
    <p:extLst>
      <p:ext uri="{BB962C8B-B14F-4D97-AF65-F5344CB8AC3E}">
        <p14:creationId xmlns:p14="http://schemas.microsoft.com/office/powerpoint/2010/main" val="3757354185"/>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A8BFF-EC16-8239-0B80-B7007C2885A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2CA9D0-D96C-CE86-1253-CF765C78A0FD}"/>
              </a:ext>
            </a:extLst>
          </p:cNvPr>
          <p:cNvSpPr>
            <a:spLocks noGrp="1"/>
          </p:cNvSpPr>
          <p:nvPr>
            <p:ph type="sldNum" sz="quarter" idx="12"/>
          </p:nvPr>
        </p:nvSpPr>
        <p:spPr>
          <a:xfrm>
            <a:off x="11438455" y="6492875"/>
            <a:ext cx="753545" cy="365125"/>
          </a:xfrm>
        </p:spPr>
        <p:txBody>
          <a:bodyPr/>
          <a:lstStyle/>
          <a:p>
            <a:fld id="{AC9B5C3E-A5AB-4ABB-A4FB-7B0BFC5C2BAA}" type="slidenum">
              <a:rPr lang="en-US" smtClean="0"/>
              <a:t>19</a:t>
            </a:fld>
            <a:endParaRPr lang="en-US" dirty="0"/>
          </a:p>
        </p:txBody>
      </p:sp>
      <p:sp>
        <p:nvSpPr>
          <p:cNvPr id="6" name="TextBox 5">
            <a:extLst>
              <a:ext uri="{FF2B5EF4-FFF2-40B4-BE49-F238E27FC236}">
                <a16:creationId xmlns:a16="http://schemas.microsoft.com/office/drawing/2014/main" id="{0FE30DEF-F3ED-1E70-7DA5-CB13FC625801}"/>
              </a:ext>
            </a:extLst>
          </p:cNvPr>
          <p:cNvSpPr txBox="1"/>
          <p:nvPr/>
        </p:nvSpPr>
        <p:spPr>
          <a:xfrm>
            <a:off x="1285164" y="1162611"/>
            <a:ext cx="9621672" cy="3391441"/>
          </a:xfrm>
          <a:prstGeom prst="rect">
            <a:avLst/>
          </a:prstGeom>
          <a:noFill/>
        </p:spPr>
        <p:txBody>
          <a:bodyPr wrap="square">
            <a:spAutoFit/>
          </a:bodyPr>
          <a:lstStyle/>
          <a:p>
            <a:pPr algn="ctr">
              <a:lnSpc>
                <a:spcPct val="115000"/>
              </a:lnSpc>
              <a:spcAft>
                <a:spcPts val="1000"/>
              </a:spcAft>
            </a:pPr>
            <a:r>
              <a:rPr lang="en-US" sz="3200" dirty="0">
                <a:latin typeface="Times New Roman" panose="02020603050405020304" pitchFamily="18" charset="0"/>
                <a:cs typeface="Times New Roman" panose="02020603050405020304" pitchFamily="18" charset="0"/>
              </a:rPr>
              <a:t>Final Exercise (Individual Thinking)</a:t>
            </a:r>
          </a:p>
          <a:p>
            <a:pPr algn="just">
              <a:lnSpc>
                <a:spcPct val="115000"/>
              </a:lnSpc>
              <a:spcAft>
                <a:spcPts val="1000"/>
              </a:spcAft>
            </a:pPr>
            <a:endParaRPr lang="en-US" sz="3200" dirty="0">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3200" dirty="0">
                <a:latin typeface="Times New Roman" panose="02020603050405020304" pitchFamily="18" charset="0"/>
                <a:cs typeface="Times New Roman" panose="02020603050405020304" pitchFamily="18" charset="0"/>
              </a:rPr>
              <a:t>Individual Observation about Personal Weakness?</a:t>
            </a:r>
          </a:p>
          <a:p>
            <a:pPr algn="just">
              <a:lnSpc>
                <a:spcPct val="115000"/>
              </a:lnSpc>
              <a:spcAft>
                <a:spcPts val="100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What needs to be done to overcome Personal Weakness?</a:t>
            </a:r>
          </a:p>
        </p:txBody>
      </p:sp>
    </p:spTree>
    <p:extLst>
      <p:ext uri="{BB962C8B-B14F-4D97-AF65-F5344CB8AC3E}">
        <p14:creationId xmlns:p14="http://schemas.microsoft.com/office/powerpoint/2010/main" val="39425256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96A91-2BB4-2066-39F3-DF4896DA3C49}"/>
            </a:ext>
          </a:extLst>
        </p:cNvPr>
        <p:cNvGrpSpPr/>
        <p:nvPr/>
      </p:nvGrpSpPr>
      <p:grpSpPr>
        <a:xfrm>
          <a:off x="0" y="0"/>
          <a:ext cx="0" cy="0"/>
          <a:chOff x="0" y="0"/>
          <a:chExt cx="0" cy="0"/>
        </a:xfrm>
      </p:grpSpPr>
      <p:pic>
        <p:nvPicPr>
          <p:cNvPr id="3074" name="Picture 2" descr="The Johari Window - Psych Safety">
            <a:extLst>
              <a:ext uri="{FF2B5EF4-FFF2-40B4-BE49-F238E27FC236}">
                <a16:creationId xmlns:a16="http://schemas.microsoft.com/office/drawing/2014/main" id="{50CF3F85-69D8-5FD8-C504-82FB7781F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E59C684-C020-DE87-7041-71121A5C4A9A}"/>
              </a:ext>
            </a:extLst>
          </p:cNvPr>
          <p:cNvSpPr>
            <a:spLocks noGrp="1"/>
          </p:cNvSpPr>
          <p:nvPr>
            <p:ph type="sldNum" sz="quarter" idx="12"/>
          </p:nvPr>
        </p:nvSpPr>
        <p:spPr>
          <a:xfrm>
            <a:off x="11438455" y="6492875"/>
            <a:ext cx="753545" cy="365125"/>
          </a:xfrm>
        </p:spPr>
        <p:txBody>
          <a:bodyPr/>
          <a:lstStyle/>
          <a:p>
            <a:fld id="{AC9B5C3E-A5AB-4ABB-A4FB-7B0BFC5C2BAA}" type="slidenum">
              <a:rPr lang="en-US" smtClean="0"/>
              <a:t>2</a:t>
            </a:fld>
            <a:endParaRPr lang="en-US" dirty="0"/>
          </a:p>
        </p:txBody>
      </p:sp>
      <p:sp>
        <p:nvSpPr>
          <p:cNvPr id="3" name="TextBox 2">
            <a:extLst>
              <a:ext uri="{FF2B5EF4-FFF2-40B4-BE49-F238E27FC236}">
                <a16:creationId xmlns:a16="http://schemas.microsoft.com/office/drawing/2014/main" id="{3B37C008-3160-C66D-AE30-777D0F6620C1}"/>
              </a:ext>
            </a:extLst>
          </p:cNvPr>
          <p:cNvSpPr txBox="1"/>
          <p:nvPr/>
        </p:nvSpPr>
        <p:spPr>
          <a:xfrm>
            <a:off x="4397991" y="3752714"/>
            <a:ext cx="4636826" cy="461665"/>
          </a:xfrm>
          <a:prstGeom prst="rect">
            <a:avLst/>
          </a:prstGeom>
          <a:noFill/>
        </p:spPr>
        <p:txBody>
          <a:bodyPr wrap="square">
            <a:spAutoFit/>
          </a:bodyPr>
          <a:lstStyle/>
          <a:p>
            <a:r>
              <a:rPr lang="en-US" sz="2400" dirty="0">
                <a:solidFill>
                  <a:schemeClr val="bg1"/>
                </a:solidFill>
                <a:latin typeface="Times New Roman" pitchFamily="18" charset="0"/>
                <a:cs typeface="Times New Roman" pitchFamily="18" charset="0"/>
              </a:rPr>
              <a:t>Joseph Luft and Harry Ingham</a:t>
            </a:r>
            <a:endParaRPr lang="en-US" sz="2400" dirty="0">
              <a:solidFill>
                <a:schemeClr val="bg1"/>
              </a:solidFill>
            </a:endParaRPr>
          </a:p>
        </p:txBody>
      </p:sp>
    </p:spTree>
    <p:extLst>
      <p:ext uri="{BB962C8B-B14F-4D97-AF65-F5344CB8AC3E}">
        <p14:creationId xmlns:p14="http://schemas.microsoft.com/office/powerpoint/2010/main" val="866707930"/>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BA965-316A-E944-A01C-F7F37C76039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4EFF810-DE90-85F4-F7A7-EB1D323E4AC4}"/>
              </a:ext>
            </a:extLst>
          </p:cNvPr>
          <p:cNvSpPr>
            <a:spLocks noGrp="1"/>
          </p:cNvSpPr>
          <p:nvPr>
            <p:ph type="sldNum" sz="quarter" idx="12"/>
          </p:nvPr>
        </p:nvSpPr>
        <p:spPr>
          <a:xfrm>
            <a:off x="11438455" y="6492875"/>
            <a:ext cx="753545" cy="365125"/>
          </a:xfrm>
        </p:spPr>
        <p:txBody>
          <a:bodyPr/>
          <a:lstStyle/>
          <a:p>
            <a:fld id="{AC9B5C3E-A5AB-4ABB-A4FB-7B0BFC5C2BAA}" type="slidenum">
              <a:rPr lang="en-US" smtClean="0"/>
              <a:t>20</a:t>
            </a:fld>
            <a:endParaRPr lang="en-US" dirty="0"/>
          </a:p>
        </p:txBody>
      </p:sp>
      <p:sp>
        <p:nvSpPr>
          <p:cNvPr id="2" name="TextBox 4">
            <a:extLst>
              <a:ext uri="{FF2B5EF4-FFF2-40B4-BE49-F238E27FC236}">
                <a16:creationId xmlns:a16="http://schemas.microsoft.com/office/drawing/2014/main" id="{F22334A2-DDCB-50DA-2FD5-CA473EE1FF0F}"/>
              </a:ext>
            </a:extLst>
          </p:cNvPr>
          <p:cNvSpPr txBox="1">
            <a:spLocks noChangeArrowheads="1"/>
          </p:cNvSpPr>
          <p:nvPr/>
        </p:nvSpPr>
        <p:spPr bwMode="auto">
          <a:xfrm>
            <a:off x="371901" y="1070307"/>
            <a:ext cx="11448197"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200"/>
              </a:spcAft>
            </a:pPr>
            <a:r>
              <a:rPr lang="en-US" altLang="en-US" sz="2800" dirty="0">
                <a:latin typeface="Times New Roman" panose="02020603050405020304" pitchFamily="18" charset="0"/>
                <a:cs typeface="Times New Roman" panose="02020603050405020304" pitchFamily="18" charset="0"/>
              </a:rPr>
              <a:t>How to address weaknesses?</a:t>
            </a:r>
          </a:p>
          <a:p>
            <a:pPr marL="457200" indent="-457200" eaLnBrk="1" hangingPunct="1">
              <a:spcAft>
                <a:spcPts val="1200"/>
              </a:spcAft>
              <a:buFont typeface="Wingdings" panose="05000000000000000000" pitchFamily="2" charset="2"/>
              <a:buChar char="v"/>
            </a:pPr>
            <a:r>
              <a:rPr lang="en-US" altLang="en-US" sz="2800" dirty="0">
                <a:latin typeface="Times New Roman" panose="02020603050405020304" pitchFamily="18" charset="0"/>
                <a:cs typeface="Times New Roman" panose="02020603050405020304" pitchFamily="18" charset="0"/>
              </a:rPr>
              <a:t>Our basic personality type cannot be changed</a:t>
            </a:r>
          </a:p>
          <a:p>
            <a:pPr marL="457200" indent="-457200" eaLnBrk="1" hangingPunct="1">
              <a:spcAft>
                <a:spcPts val="1200"/>
              </a:spcAft>
              <a:buFont typeface="Wingdings" panose="05000000000000000000" pitchFamily="2" charset="2"/>
              <a:buChar char="v"/>
            </a:pPr>
            <a:r>
              <a:rPr lang="en-US" altLang="en-US" sz="2800" dirty="0">
                <a:latin typeface="Times New Roman" panose="02020603050405020304" pitchFamily="18" charset="0"/>
                <a:cs typeface="Times New Roman" panose="02020603050405020304" pitchFamily="18" charset="0"/>
              </a:rPr>
              <a:t>The environment we are in shapes our personality in a certain way, forcing us to develop traits and habits that might be foreign to our type.</a:t>
            </a:r>
          </a:p>
          <a:p>
            <a:pPr marL="457200" indent="-457200" eaLnBrk="1" hangingPunct="1">
              <a:spcAft>
                <a:spcPts val="1200"/>
              </a:spcAft>
              <a:buFont typeface="Wingdings" panose="05000000000000000000" pitchFamily="2" charset="2"/>
              <a:buChar char="v"/>
            </a:pPr>
            <a:r>
              <a:rPr lang="en-US" altLang="en-US" sz="2800" dirty="0">
                <a:latin typeface="Times New Roman" panose="02020603050405020304" pitchFamily="18" charset="0"/>
                <a:cs typeface="Times New Roman" panose="02020603050405020304" pitchFamily="18" charset="0"/>
              </a:rPr>
              <a:t>We can (and should) change the aspects of our personality that we are unhappy with. </a:t>
            </a:r>
          </a:p>
          <a:p>
            <a:pPr marL="457200" indent="-457200" eaLnBrk="1" hangingPunct="1">
              <a:spcAft>
                <a:spcPts val="1200"/>
              </a:spcAft>
              <a:buFont typeface="Wingdings" panose="05000000000000000000" pitchFamily="2" charset="2"/>
              <a:buChar char="v"/>
            </a:pPr>
            <a:r>
              <a:rPr lang="en-US" altLang="en-US" sz="2800" dirty="0">
                <a:latin typeface="Times New Roman" panose="02020603050405020304" pitchFamily="18" charset="0"/>
                <a:cs typeface="Times New Roman" panose="02020603050405020304" pitchFamily="18" charset="0"/>
              </a:rPr>
              <a:t>This will strengthen our shadow traits and help become a more well-rounded individual, even though our dominant traits will still remain the same.</a:t>
            </a:r>
          </a:p>
          <a:p>
            <a:pPr marL="457200" indent="-457200" eaLnBrk="1" hangingPunct="1">
              <a:spcAft>
                <a:spcPts val="1200"/>
              </a:spcAft>
              <a:buFont typeface="Wingdings" panose="05000000000000000000" pitchFamily="2" charset="2"/>
              <a:buChar char="v"/>
            </a:pPr>
            <a:r>
              <a:rPr lang="en-US" altLang="en-US" sz="2800" dirty="0">
                <a:latin typeface="Times New Roman" panose="02020603050405020304" pitchFamily="18" charset="0"/>
                <a:cs typeface="Times New Roman" panose="02020603050405020304" pitchFamily="18" charset="0"/>
              </a:rPr>
              <a:t>Such a change could be triggered by either the environment we are in or our own will to each us own.</a:t>
            </a:r>
            <a:endParaRPr lang="en-US" altLang="en-US" sz="2400" dirty="0">
              <a:latin typeface="Times New Roman" panose="020206030504050203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6852A8D6-EE11-FB4B-192E-553AB6499F2E}"/>
              </a:ext>
            </a:extLst>
          </p:cNvPr>
          <p:cNvSpPr>
            <a:spLocks noChangeArrowheads="1"/>
          </p:cNvSpPr>
          <p:nvPr/>
        </p:nvSpPr>
        <p:spPr bwMode="auto">
          <a:xfrm>
            <a:off x="2091523" y="360927"/>
            <a:ext cx="8008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600"/>
              </a:spcAft>
            </a:pPr>
            <a:r>
              <a:rPr lang="en-US" altLang="en-US" sz="2800" dirty="0">
                <a:solidFill>
                  <a:srgbClr val="FFFF00"/>
                </a:solidFill>
                <a:latin typeface="Times New Roman" panose="02020603050405020304" pitchFamily="18" charset="0"/>
                <a:cs typeface="Times New Roman" panose="02020603050405020304" pitchFamily="18" charset="0"/>
              </a:rPr>
              <a:t>Is it possible to change your personality type?</a:t>
            </a:r>
          </a:p>
        </p:txBody>
      </p:sp>
    </p:spTree>
    <p:extLst>
      <p:ext uri="{BB962C8B-B14F-4D97-AF65-F5344CB8AC3E}">
        <p14:creationId xmlns:p14="http://schemas.microsoft.com/office/powerpoint/2010/main" val="13240006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46F8A-9698-D330-8296-4477B5FBA8F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FF745A-1454-B2C9-C69B-FD7083CFE232}"/>
              </a:ext>
            </a:extLst>
          </p:cNvPr>
          <p:cNvSpPr>
            <a:spLocks noGrp="1"/>
          </p:cNvSpPr>
          <p:nvPr>
            <p:ph type="sldNum" sz="quarter" idx="12"/>
          </p:nvPr>
        </p:nvSpPr>
        <p:spPr>
          <a:xfrm>
            <a:off x="11438455" y="6492875"/>
            <a:ext cx="753545" cy="365125"/>
          </a:xfrm>
        </p:spPr>
        <p:txBody>
          <a:bodyPr/>
          <a:lstStyle/>
          <a:p>
            <a:fld id="{AC9B5C3E-A5AB-4ABB-A4FB-7B0BFC5C2BAA}" type="slidenum">
              <a:rPr lang="en-US" smtClean="0"/>
              <a:t>3</a:t>
            </a:fld>
            <a:endParaRPr lang="en-US" dirty="0"/>
          </a:p>
        </p:txBody>
      </p:sp>
      <p:pic>
        <p:nvPicPr>
          <p:cNvPr id="2" name="Picture 6" descr="https://saintif.com/wp-content/uploads/2020/05/kebutuhan-manusia.png">
            <a:extLst>
              <a:ext uri="{FF2B5EF4-FFF2-40B4-BE49-F238E27FC236}">
                <a16:creationId xmlns:a16="http://schemas.microsoft.com/office/drawing/2014/main" id="{1BE0C7A6-8865-5F70-8DF6-97A892F5C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32632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BFDF7-3706-4BBA-1C3B-FC7A14BD2DA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1BE748-4CEE-AD13-96AB-E7F8191969F6}"/>
              </a:ext>
            </a:extLst>
          </p:cNvPr>
          <p:cNvSpPr>
            <a:spLocks noGrp="1"/>
          </p:cNvSpPr>
          <p:nvPr>
            <p:ph type="sldNum" sz="quarter" idx="12"/>
          </p:nvPr>
        </p:nvSpPr>
        <p:spPr>
          <a:xfrm>
            <a:off x="11438455" y="6492875"/>
            <a:ext cx="753545" cy="365125"/>
          </a:xfrm>
        </p:spPr>
        <p:txBody>
          <a:bodyPr/>
          <a:lstStyle/>
          <a:p>
            <a:fld id="{AC9B5C3E-A5AB-4ABB-A4FB-7B0BFC5C2BAA}" type="slidenum">
              <a:rPr lang="en-US" smtClean="0"/>
              <a:t>4</a:t>
            </a:fld>
            <a:endParaRPr lang="en-US" dirty="0"/>
          </a:p>
        </p:txBody>
      </p:sp>
      <p:sp>
        <p:nvSpPr>
          <p:cNvPr id="3" name="TextBox 2">
            <a:extLst>
              <a:ext uri="{FF2B5EF4-FFF2-40B4-BE49-F238E27FC236}">
                <a16:creationId xmlns:a16="http://schemas.microsoft.com/office/drawing/2014/main" id="{36E87A7A-9AEC-59D0-C9FE-0102E956A77E}"/>
              </a:ext>
            </a:extLst>
          </p:cNvPr>
          <p:cNvSpPr txBox="1">
            <a:spLocks noChangeArrowheads="1"/>
          </p:cNvSpPr>
          <p:nvPr/>
        </p:nvSpPr>
        <p:spPr bwMode="auto">
          <a:xfrm>
            <a:off x="3026390" y="326458"/>
            <a:ext cx="60391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dirty="0">
                <a:solidFill>
                  <a:srgbClr val="FFFF00"/>
                </a:solidFill>
                <a:latin typeface="Times New Roman" panose="02020603050405020304" pitchFamily="18" charset="0"/>
                <a:cs typeface="Times New Roman" panose="02020603050405020304" pitchFamily="18" charset="0"/>
              </a:rPr>
              <a:t>Knowing the Self</a:t>
            </a:r>
          </a:p>
        </p:txBody>
      </p:sp>
      <p:sp>
        <p:nvSpPr>
          <p:cNvPr id="6" name="TextBox 5">
            <a:extLst>
              <a:ext uri="{FF2B5EF4-FFF2-40B4-BE49-F238E27FC236}">
                <a16:creationId xmlns:a16="http://schemas.microsoft.com/office/drawing/2014/main" id="{D85DC4B7-A802-AB67-2DBF-4E1CC81B4C90}"/>
              </a:ext>
            </a:extLst>
          </p:cNvPr>
          <p:cNvSpPr txBox="1"/>
          <p:nvPr/>
        </p:nvSpPr>
        <p:spPr>
          <a:xfrm>
            <a:off x="342009" y="1164747"/>
            <a:ext cx="11407896" cy="4693593"/>
          </a:xfrm>
          <a:prstGeom prst="rect">
            <a:avLst/>
          </a:prstGeom>
          <a:noFill/>
        </p:spPr>
        <p:txBody>
          <a:bodyPr wrap="square">
            <a:spAutoFit/>
          </a:bodyPr>
          <a:lstStyle/>
          <a:p>
            <a:pPr algn="ctr">
              <a:spcAft>
                <a:spcPts val="18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EXERCISE-01: S</a:t>
            </a:r>
            <a:r>
              <a:rPr lang="en-US" sz="2800" dirty="0">
                <a:latin typeface="Times New Roman" panose="02020603050405020304" pitchFamily="18" charset="0"/>
                <a:cs typeface="Times New Roman" panose="02020603050405020304" pitchFamily="18" charset="0"/>
              </a:rPr>
              <a:t>elf Test about the Self</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lgn="just">
              <a:spcAft>
                <a:spcPts val="2400"/>
              </a:spcAf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Do we all know our abilities/inabilities; Strengths/Weaknesses; Priorities?</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lgn="just">
              <a:spcAft>
                <a:spcPts val="2400"/>
              </a:spcAft>
              <a:buFont typeface="Wingdings" panose="05000000000000000000" pitchFamily="2" charset="2"/>
              <a:buChar char="v"/>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There are as many as 27 practical questions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in EXERCISE SHEET-01. Please </a:t>
            </a:r>
            <a:r>
              <a:rPr lang="en-US" sz="2800" dirty="0">
                <a:latin typeface="Times New Roman" panose="02020603050405020304" pitchFamily="18" charset="0"/>
                <a:cs typeface="Times New Roman" panose="02020603050405020304" pitchFamily="18" charset="0"/>
              </a:rPr>
              <a:t>answer the questions and test the extent you know about yourself.</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indent="-457200" algn="just">
              <a:spcAft>
                <a:spcPts val="2400"/>
              </a:spcAft>
              <a:buFont typeface="Wingdings" panose="05000000000000000000" pitchFamily="2" charset="2"/>
              <a:buChar char="v"/>
            </a:pPr>
            <a:r>
              <a:rPr lang="en-US" sz="2800" dirty="0">
                <a:effectLst/>
                <a:latin typeface="Times New Roman" panose="02020603050405020304" pitchFamily="18" charset="0"/>
                <a:ea typeface="Times New Roman" panose="02020603050405020304" pitchFamily="18" charset="0"/>
              </a:rPr>
              <a:t>For each question, please write the first answer that instantly pops up in your </a:t>
            </a:r>
            <a:r>
              <a:rPr lang="en-US" sz="2800" dirty="0">
                <a:latin typeface="Times New Roman" panose="02020603050405020304" pitchFamily="18" charset="0"/>
                <a:ea typeface="Times New Roman" panose="02020603050405020304" pitchFamily="18" charset="0"/>
              </a:rPr>
              <a:t>mind (don’t say “I don’t know”).</a:t>
            </a:r>
            <a:endParaRPr lang="en-US" sz="2800" dirty="0">
              <a:effectLst/>
              <a:latin typeface="Times New Roman" panose="02020603050405020304" pitchFamily="18" charset="0"/>
              <a:ea typeface="Times New Roman" panose="02020603050405020304" pitchFamily="18" charset="0"/>
            </a:endParaRPr>
          </a:p>
          <a:p>
            <a:pPr marL="457200" marR="0" indent="-457200" algn="just">
              <a:spcAft>
                <a:spcPts val="2400"/>
              </a:spcAft>
              <a:buFont typeface="Wingdings" panose="05000000000000000000" pitchFamily="2" charset="2"/>
              <a:buChar char="v"/>
            </a:pPr>
            <a:r>
              <a:rPr lang="en-US" sz="2800" dirty="0">
                <a:latin typeface="Times New Roman" panose="02020603050405020304" pitchFamily="18" charset="0"/>
                <a:ea typeface="Times New Roman" panose="02020603050405020304" pitchFamily="18" charset="0"/>
              </a:rPr>
              <a:t>Please note, answers will vary person to person and there is no right or wrong answer to each question.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8841913"/>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91273-51C4-4C93-7DB9-617E6954913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C1C104-1B19-6339-EB08-6FF509413355}"/>
              </a:ext>
            </a:extLst>
          </p:cNvPr>
          <p:cNvSpPr>
            <a:spLocks noGrp="1"/>
          </p:cNvSpPr>
          <p:nvPr>
            <p:ph type="sldNum" sz="quarter" idx="12"/>
          </p:nvPr>
        </p:nvSpPr>
        <p:spPr>
          <a:xfrm>
            <a:off x="11438455" y="6492875"/>
            <a:ext cx="753545" cy="365125"/>
          </a:xfrm>
        </p:spPr>
        <p:txBody>
          <a:bodyPr/>
          <a:lstStyle/>
          <a:p>
            <a:fld id="{AC9B5C3E-A5AB-4ABB-A4FB-7B0BFC5C2BAA}" type="slidenum">
              <a:rPr lang="en-US" smtClean="0"/>
              <a:t>5</a:t>
            </a:fld>
            <a:endParaRPr lang="en-US" dirty="0"/>
          </a:p>
        </p:txBody>
      </p:sp>
      <p:sp>
        <p:nvSpPr>
          <p:cNvPr id="6" name="TextBox 5">
            <a:extLst>
              <a:ext uri="{FF2B5EF4-FFF2-40B4-BE49-F238E27FC236}">
                <a16:creationId xmlns:a16="http://schemas.microsoft.com/office/drawing/2014/main" id="{1CCACFC4-F785-88C5-9A1D-C8614B0908F7}"/>
              </a:ext>
            </a:extLst>
          </p:cNvPr>
          <p:cNvSpPr txBox="1"/>
          <p:nvPr/>
        </p:nvSpPr>
        <p:spPr>
          <a:xfrm>
            <a:off x="232012" y="1192493"/>
            <a:ext cx="11696131" cy="5124480"/>
          </a:xfrm>
          <a:prstGeom prst="rect">
            <a:avLst/>
          </a:prstGeom>
          <a:noFill/>
        </p:spPr>
        <p:txBody>
          <a:bodyPr wrap="square">
            <a:spAutoFit/>
          </a:bodyPr>
          <a:lstStyle/>
          <a:p>
            <a:pPr marL="0" marR="0" algn="ctr">
              <a:spcAft>
                <a:spcPts val="1800"/>
              </a:spcAft>
              <a:buNone/>
            </a:pPr>
            <a:r>
              <a:rPr lang="en-US" sz="2800" dirty="0">
                <a:effectLst/>
                <a:latin typeface="Times New Roman" panose="02020603050405020304" pitchFamily="18" charset="0"/>
                <a:ea typeface="Times New Roman" panose="02020603050405020304" pitchFamily="18" charset="0"/>
              </a:rPr>
              <a:t>EXERCISE-02: Assessment of Individual Skill</a:t>
            </a:r>
          </a:p>
          <a:p>
            <a:pPr marL="457200" marR="0" indent="-457200" algn="just">
              <a:spcAft>
                <a:spcPts val="2400"/>
              </a:spcAf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In the process of our development as human being we acquire both soft and hard skills.</a:t>
            </a:r>
          </a:p>
          <a:p>
            <a:pPr marL="457200" marR="0" indent="-457200" algn="just">
              <a:spcAft>
                <a:spcPts val="2400"/>
              </a:spcAf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Soft skills (</a:t>
            </a:r>
            <a:r>
              <a:rPr lang="en-US" sz="2800" dirty="0" err="1">
                <a:latin typeface="Times New Roman" panose="02020603050405020304" pitchFamily="18" charset="0"/>
                <a:cs typeface="Times New Roman" panose="02020603050405020304" pitchFamily="18" charset="0"/>
              </a:rPr>
              <a:t>eg.</a:t>
            </a:r>
            <a:r>
              <a:rPr lang="en-US" sz="2800" dirty="0">
                <a:latin typeface="Times New Roman" panose="02020603050405020304" pitchFamily="18" charset="0"/>
                <a:cs typeface="Times New Roman" panose="02020603050405020304" pitchFamily="18" charset="0"/>
              </a:rPr>
              <a:t> negotiation, communication) are developed over the years through our experience, practices and interactions with others.</a:t>
            </a:r>
          </a:p>
          <a:p>
            <a:pPr marL="457200" marR="0" indent="-457200" algn="just">
              <a:spcAft>
                <a:spcPts val="2400"/>
              </a:spcAf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Hard skills (</a:t>
            </a:r>
            <a:r>
              <a:rPr lang="en-US" sz="2800" dirty="0" err="1">
                <a:latin typeface="Times New Roman" panose="02020603050405020304" pitchFamily="18" charset="0"/>
                <a:cs typeface="Times New Roman" panose="02020603050405020304" pitchFamily="18" charset="0"/>
              </a:rPr>
              <a:t>eg.</a:t>
            </a:r>
            <a:r>
              <a:rPr lang="en-US" sz="2800" dirty="0">
                <a:latin typeface="Times New Roman" panose="02020603050405020304" pitchFamily="18" charset="0"/>
                <a:cs typeface="Times New Roman" panose="02020603050405020304" pitchFamily="18" charset="0"/>
              </a:rPr>
              <a:t> computer literacy, project management) are related to our knowledge which we learn through education, training, etc.</a:t>
            </a:r>
          </a:p>
          <a:p>
            <a:pPr marL="457200" indent="-457200" algn="just">
              <a:spcAft>
                <a:spcPts val="2400"/>
              </a:spcAf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We have listed 15 skills in EXERCISE SHEET-02. Please rank order these skills, giving priority to those you do/are best (1 being the highest)</a:t>
            </a:r>
            <a:endParaRPr lang="en-US" sz="28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9FD880EB-7772-1A0F-D7AD-A7A13E98DD56}"/>
              </a:ext>
            </a:extLst>
          </p:cNvPr>
          <p:cNvSpPr txBox="1">
            <a:spLocks noChangeArrowheads="1"/>
          </p:cNvSpPr>
          <p:nvPr/>
        </p:nvSpPr>
        <p:spPr bwMode="auto">
          <a:xfrm>
            <a:off x="3026390" y="326458"/>
            <a:ext cx="60391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dirty="0">
                <a:solidFill>
                  <a:srgbClr val="FFFF00"/>
                </a:solidFill>
                <a:latin typeface="Times New Roman" panose="02020603050405020304" pitchFamily="18" charset="0"/>
                <a:cs typeface="Times New Roman" panose="02020603050405020304" pitchFamily="18" charset="0"/>
              </a:rPr>
              <a:t>Knowing the Self</a:t>
            </a:r>
          </a:p>
        </p:txBody>
      </p:sp>
    </p:spTree>
    <p:extLst>
      <p:ext uri="{BB962C8B-B14F-4D97-AF65-F5344CB8AC3E}">
        <p14:creationId xmlns:p14="http://schemas.microsoft.com/office/powerpoint/2010/main" val="10093725"/>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E2FE6-44FE-751E-4CBB-37DD498DD99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B95BAAA-74FD-E1B9-6213-CD0DBEBD25FF}"/>
              </a:ext>
            </a:extLst>
          </p:cNvPr>
          <p:cNvSpPr>
            <a:spLocks noGrp="1"/>
          </p:cNvSpPr>
          <p:nvPr>
            <p:ph type="sldNum" sz="quarter" idx="12"/>
          </p:nvPr>
        </p:nvSpPr>
        <p:spPr>
          <a:xfrm>
            <a:off x="11438455" y="6492875"/>
            <a:ext cx="753545" cy="365125"/>
          </a:xfrm>
        </p:spPr>
        <p:txBody>
          <a:bodyPr/>
          <a:lstStyle/>
          <a:p>
            <a:fld id="{AC9B5C3E-A5AB-4ABB-A4FB-7B0BFC5C2BAA}" type="slidenum">
              <a:rPr lang="en-US" smtClean="0"/>
              <a:t>6</a:t>
            </a:fld>
            <a:endParaRPr lang="en-US" dirty="0"/>
          </a:p>
        </p:txBody>
      </p:sp>
      <p:sp>
        <p:nvSpPr>
          <p:cNvPr id="6" name="TextBox 5">
            <a:extLst>
              <a:ext uri="{FF2B5EF4-FFF2-40B4-BE49-F238E27FC236}">
                <a16:creationId xmlns:a16="http://schemas.microsoft.com/office/drawing/2014/main" id="{C99A3E75-179E-C963-8554-8F65B236D438}"/>
              </a:ext>
            </a:extLst>
          </p:cNvPr>
          <p:cNvSpPr txBox="1"/>
          <p:nvPr/>
        </p:nvSpPr>
        <p:spPr>
          <a:xfrm>
            <a:off x="232012" y="1192493"/>
            <a:ext cx="11696131" cy="4816703"/>
          </a:xfrm>
          <a:prstGeom prst="rect">
            <a:avLst/>
          </a:prstGeom>
          <a:noFill/>
        </p:spPr>
        <p:txBody>
          <a:bodyPr wrap="square">
            <a:spAutoFit/>
          </a:bodyPr>
          <a:lstStyle/>
          <a:p>
            <a:pPr marL="0" marR="0" algn="ctr">
              <a:spcAft>
                <a:spcPts val="1800"/>
              </a:spcAft>
              <a:buNone/>
            </a:pPr>
            <a:r>
              <a:rPr lang="en-US" sz="2800" dirty="0">
                <a:effectLst/>
                <a:latin typeface="Times New Roman" panose="02020603050405020304" pitchFamily="18" charset="0"/>
                <a:ea typeface="Times New Roman" panose="02020603050405020304" pitchFamily="18" charset="0"/>
              </a:rPr>
              <a:t>EXERCISE-03: Understanding Individual Behaviour</a:t>
            </a:r>
          </a:p>
          <a:p>
            <a:pPr marL="457200" marR="0" indent="-457200" algn="just">
              <a:spcAft>
                <a:spcPts val="2400"/>
              </a:spcAf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Soft skills are related to human behaviour and reflected through observable actions, reactions and responses to different situations and environments. It includes what people do, think and feel in daily life.</a:t>
            </a:r>
          </a:p>
          <a:p>
            <a:pPr marL="457200" marR="0" indent="-457200" algn="just">
              <a:spcAft>
                <a:spcPts val="2400"/>
              </a:spcAf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Some people are very social and take huge social responsibility while some others are very individualistic. These are behavioural dimension.</a:t>
            </a:r>
          </a:p>
          <a:p>
            <a:pPr marL="457200" indent="-457200" algn="just">
              <a:spcAft>
                <a:spcPts val="2400"/>
              </a:spcAf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We have listed 14 behavioural dimensions in EXERCISE SHEET-03. Please rank order (1-14) these behaviors, starting with those you are best at (1 being the highest)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4ED8A34-EDCD-597B-747E-482F71E5E01E}"/>
              </a:ext>
            </a:extLst>
          </p:cNvPr>
          <p:cNvSpPr txBox="1">
            <a:spLocks noChangeArrowheads="1"/>
          </p:cNvSpPr>
          <p:nvPr/>
        </p:nvSpPr>
        <p:spPr bwMode="auto">
          <a:xfrm>
            <a:off x="3026390" y="326458"/>
            <a:ext cx="60391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dirty="0">
                <a:solidFill>
                  <a:srgbClr val="FFFF00"/>
                </a:solidFill>
                <a:latin typeface="Times New Roman" panose="02020603050405020304" pitchFamily="18" charset="0"/>
                <a:cs typeface="Times New Roman" panose="02020603050405020304" pitchFamily="18" charset="0"/>
              </a:rPr>
              <a:t>Knowing the Self</a:t>
            </a:r>
          </a:p>
        </p:txBody>
      </p:sp>
    </p:spTree>
    <p:extLst>
      <p:ext uri="{BB962C8B-B14F-4D97-AF65-F5344CB8AC3E}">
        <p14:creationId xmlns:p14="http://schemas.microsoft.com/office/powerpoint/2010/main" val="241875373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F4FD8-C197-2655-40C8-5E3AA55F072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388491-1AD1-99A0-3629-09F0787F6D2A}"/>
              </a:ext>
            </a:extLst>
          </p:cNvPr>
          <p:cNvSpPr>
            <a:spLocks noGrp="1"/>
          </p:cNvSpPr>
          <p:nvPr>
            <p:ph type="sldNum" sz="quarter" idx="12"/>
          </p:nvPr>
        </p:nvSpPr>
        <p:spPr>
          <a:xfrm>
            <a:off x="11438455" y="6492875"/>
            <a:ext cx="753545" cy="365125"/>
          </a:xfrm>
        </p:spPr>
        <p:txBody>
          <a:bodyPr/>
          <a:lstStyle/>
          <a:p>
            <a:fld id="{AC9B5C3E-A5AB-4ABB-A4FB-7B0BFC5C2BAA}" type="slidenum">
              <a:rPr lang="en-US" smtClean="0"/>
              <a:t>7</a:t>
            </a:fld>
            <a:endParaRPr lang="en-US" dirty="0"/>
          </a:p>
        </p:txBody>
      </p:sp>
      <p:sp>
        <p:nvSpPr>
          <p:cNvPr id="6" name="TextBox 5">
            <a:extLst>
              <a:ext uri="{FF2B5EF4-FFF2-40B4-BE49-F238E27FC236}">
                <a16:creationId xmlns:a16="http://schemas.microsoft.com/office/drawing/2014/main" id="{F8A18BD1-870E-9019-FF0F-6FD94A6A1290}"/>
              </a:ext>
            </a:extLst>
          </p:cNvPr>
          <p:cNvSpPr txBox="1"/>
          <p:nvPr/>
        </p:nvSpPr>
        <p:spPr>
          <a:xfrm>
            <a:off x="232012" y="1192493"/>
            <a:ext cx="11696131" cy="5324535"/>
          </a:xfrm>
          <a:prstGeom prst="rect">
            <a:avLst/>
          </a:prstGeom>
          <a:noFill/>
        </p:spPr>
        <p:txBody>
          <a:bodyPr wrap="square">
            <a:spAutoFit/>
          </a:bodyPr>
          <a:lstStyle/>
          <a:p>
            <a:pPr algn="ctr">
              <a:spcAft>
                <a:spcPts val="18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EXERCISE-04: </a:t>
            </a:r>
            <a:r>
              <a:rPr lang="en-US" sz="2800" dirty="0">
                <a:latin typeface="Times New Roman" panose="02020603050405020304" pitchFamily="18" charset="0"/>
                <a:cs typeface="Times New Roman" panose="02020603050405020304" pitchFamily="18" charset="0"/>
              </a:rPr>
              <a:t>Assessment of Personal Values</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lgn="just">
              <a:spcAft>
                <a:spcPts val="1800"/>
              </a:spcAf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Our behavioural demonstrations are guided by individual values and we feel better if we are living according to our values and feel worse if we don’t.</a:t>
            </a:r>
          </a:p>
          <a:p>
            <a:pPr marL="457200" indent="-457200" algn="just">
              <a:spcAft>
                <a:spcPts val="1800"/>
              </a:spcAf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We have many values but some of which are most important to us, often motivate us and guide our decision making in all aspects.</a:t>
            </a:r>
          </a:p>
          <a:p>
            <a:pPr marL="457200" indent="-457200" algn="just">
              <a:spcAft>
                <a:spcPts val="1800"/>
              </a:spcAft>
              <a:buFont typeface="Wingdings" panose="05000000000000000000" pitchFamily="2" charset="2"/>
              <a:buChar char="v"/>
            </a:pPr>
            <a:r>
              <a:rPr lang="en-US" sz="2800" dirty="0">
                <a:solidFill>
                  <a:srgbClr val="FFFFFF"/>
                </a:solidFill>
                <a:latin typeface="Times New Roman" pitchFamily="18" charset="0"/>
                <a:cs typeface="Times New Roman" pitchFamily="18" charset="0"/>
              </a:rPr>
              <a:t>The attributes (obviously not inclusive) listed in EXERCISE SHEET-04 is often identified as personal values. Please assess the importance of these values in terms of priority. (</a:t>
            </a:r>
            <a:r>
              <a:rPr lang="en-US" sz="2800" dirty="0">
                <a:latin typeface="Times New Roman" panose="02020603050405020304" pitchFamily="18" charset="0"/>
                <a:cs typeface="Times New Roman" panose="02020603050405020304" pitchFamily="18" charset="0"/>
              </a:rPr>
              <a:t>5=very important; 4=important; 3=somewhat important; 2 =not important; 1=definitely not important)</a:t>
            </a:r>
          </a:p>
          <a:p>
            <a:pPr marL="457200" indent="-457200" algn="just">
              <a:spcAft>
                <a:spcPts val="1800"/>
              </a:spcAft>
              <a:buFont typeface="Wingdings" panose="05000000000000000000" pitchFamily="2" charset="2"/>
              <a:buChar char="v"/>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Identify your 05 core values from among your very important values.</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BF1028E-ED62-6C3D-DCB8-07512A2BDAA7}"/>
              </a:ext>
            </a:extLst>
          </p:cNvPr>
          <p:cNvSpPr txBox="1">
            <a:spLocks noChangeArrowheads="1"/>
          </p:cNvSpPr>
          <p:nvPr/>
        </p:nvSpPr>
        <p:spPr bwMode="auto">
          <a:xfrm>
            <a:off x="3026390" y="326458"/>
            <a:ext cx="60391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dirty="0">
                <a:solidFill>
                  <a:srgbClr val="FFFF00"/>
                </a:solidFill>
                <a:latin typeface="Times New Roman" panose="02020603050405020304" pitchFamily="18" charset="0"/>
                <a:cs typeface="Times New Roman" panose="02020603050405020304" pitchFamily="18" charset="0"/>
              </a:rPr>
              <a:t>Knowing the Self</a:t>
            </a:r>
          </a:p>
        </p:txBody>
      </p:sp>
    </p:spTree>
    <p:extLst>
      <p:ext uri="{BB962C8B-B14F-4D97-AF65-F5344CB8AC3E}">
        <p14:creationId xmlns:p14="http://schemas.microsoft.com/office/powerpoint/2010/main" val="1342050262"/>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A2F5C-3F42-590D-A0E1-8E74CDCD912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7CB57B-E252-511F-DF74-87C059E75B28}"/>
              </a:ext>
            </a:extLst>
          </p:cNvPr>
          <p:cNvSpPr>
            <a:spLocks noGrp="1"/>
          </p:cNvSpPr>
          <p:nvPr>
            <p:ph type="sldNum" sz="quarter" idx="12"/>
          </p:nvPr>
        </p:nvSpPr>
        <p:spPr>
          <a:xfrm>
            <a:off x="11438455" y="6492875"/>
            <a:ext cx="753545" cy="365125"/>
          </a:xfrm>
        </p:spPr>
        <p:txBody>
          <a:bodyPr/>
          <a:lstStyle/>
          <a:p>
            <a:fld id="{AC9B5C3E-A5AB-4ABB-A4FB-7B0BFC5C2BAA}" type="slidenum">
              <a:rPr lang="en-US" smtClean="0"/>
              <a:t>8</a:t>
            </a:fld>
            <a:endParaRPr lang="en-US" dirty="0"/>
          </a:p>
        </p:txBody>
      </p:sp>
      <p:sp>
        <p:nvSpPr>
          <p:cNvPr id="6" name="TextBox 5">
            <a:extLst>
              <a:ext uri="{FF2B5EF4-FFF2-40B4-BE49-F238E27FC236}">
                <a16:creationId xmlns:a16="http://schemas.microsoft.com/office/drawing/2014/main" id="{2052ACCB-B709-8C85-6FD3-315181CDD05D}"/>
              </a:ext>
            </a:extLst>
          </p:cNvPr>
          <p:cNvSpPr txBox="1"/>
          <p:nvPr/>
        </p:nvSpPr>
        <p:spPr>
          <a:xfrm>
            <a:off x="232012" y="1206141"/>
            <a:ext cx="11696131" cy="4231928"/>
          </a:xfrm>
          <a:prstGeom prst="rect">
            <a:avLst/>
          </a:prstGeom>
          <a:noFill/>
        </p:spPr>
        <p:txBody>
          <a:bodyPr wrap="square">
            <a:spAutoFit/>
          </a:bodyPr>
          <a:lstStyle/>
          <a:p>
            <a:pPr algn="ctr">
              <a:spcAft>
                <a:spcPts val="18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EXERCISE-05: </a:t>
            </a:r>
            <a:r>
              <a:rPr lang="en-US" sz="2800" dirty="0">
                <a:latin typeface="Times New Roman" panose="02020603050405020304" pitchFamily="18" charset="0"/>
                <a:cs typeface="Times New Roman" panose="02020603050405020304" pitchFamily="18" charset="0"/>
              </a:rPr>
              <a:t>Assessment of Personality Type and Temperament-MBTI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lgn="just">
              <a:spcAft>
                <a:spcPts val="1800"/>
              </a:spcAf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You have defined five core values that you value the most in your individual life. All these values are linked to your personality type.</a:t>
            </a:r>
          </a:p>
          <a:p>
            <a:pPr marL="457200" marR="0" indent="-457200" algn="just">
              <a:spcAft>
                <a:spcPts val="1800"/>
              </a:spcAf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Each of us has a unique personality which gives clues about how we are likely to act and feel in a variety of situations. </a:t>
            </a:r>
          </a:p>
          <a:p>
            <a:pPr marL="457200" marR="0" indent="-457200" algn="just">
              <a:spcAft>
                <a:spcPts val="1800"/>
              </a:spcAf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Personality type and temperament reflects how a person usually thinks, feels, and behaves/how people deal with others, handle pressure, make decisions, and work in different situations.</a:t>
            </a:r>
          </a:p>
        </p:txBody>
      </p:sp>
      <p:sp>
        <p:nvSpPr>
          <p:cNvPr id="2" name="TextBox 1">
            <a:extLst>
              <a:ext uri="{FF2B5EF4-FFF2-40B4-BE49-F238E27FC236}">
                <a16:creationId xmlns:a16="http://schemas.microsoft.com/office/drawing/2014/main" id="{F2DB0ACE-0B55-FEA9-579D-66414E8E351B}"/>
              </a:ext>
            </a:extLst>
          </p:cNvPr>
          <p:cNvSpPr txBox="1">
            <a:spLocks noChangeArrowheads="1"/>
          </p:cNvSpPr>
          <p:nvPr/>
        </p:nvSpPr>
        <p:spPr bwMode="auto">
          <a:xfrm>
            <a:off x="3026390" y="326458"/>
            <a:ext cx="60391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dirty="0">
                <a:solidFill>
                  <a:srgbClr val="FFFF00"/>
                </a:solidFill>
                <a:latin typeface="Times New Roman" panose="02020603050405020304" pitchFamily="18" charset="0"/>
                <a:cs typeface="Times New Roman" panose="02020603050405020304" pitchFamily="18" charset="0"/>
              </a:rPr>
              <a:t>Knowing the Self</a:t>
            </a:r>
          </a:p>
        </p:txBody>
      </p:sp>
    </p:spTree>
    <p:extLst>
      <p:ext uri="{BB962C8B-B14F-4D97-AF65-F5344CB8AC3E}">
        <p14:creationId xmlns:p14="http://schemas.microsoft.com/office/powerpoint/2010/main" val="3462305120"/>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228C-04A2-91E6-38BE-20F894BC2E2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B2C3F1-75E6-8F53-8F9F-A89671A29F8D}"/>
              </a:ext>
            </a:extLst>
          </p:cNvPr>
          <p:cNvSpPr>
            <a:spLocks noGrp="1"/>
          </p:cNvSpPr>
          <p:nvPr>
            <p:ph type="sldNum" sz="quarter" idx="12"/>
          </p:nvPr>
        </p:nvSpPr>
        <p:spPr>
          <a:xfrm>
            <a:off x="11438455" y="6492875"/>
            <a:ext cx="753545" cy="365125"/>
          </a:xfrm>
        </p:spPr>
        <p:txBody>
          <a:bodyPr/>
          <a:lstStyle/>
          <a:p>
            <a:fld id="{AC9B5C3E-A5AB-4ABB-A4FB-7B0BFC5C2BAA}" type="slidenum">
              <a:rPr lang="en-US" smtClean="0"/>
              <a:t>9</a:t>
            </a:fld>
            <a:endParaRPr lang="en-US" dirty="0"/>
          </a:p>
        </p:txBody>
      </p:sp>
      <p:sp>
        <p:nvSpPr>
          <p:cNvPr id="6" name="TextBox 5">
            <a:extLst>
              <a:ext uri="{FF2B5EF4-FFF2-40B4-BE49-F238E27FC236}">
                <a16:creationId xmlns:a16="http://schemas.microsoft.com/office/drawing/2014/main" id="{A61C7073-AECB-E9D2-6758-559701E6D173}"/>
              </a:ext>
            </a:extLst>
          </p:cNvPr>
          <p:cNvSpPr txBox="1"/>
          <p:nvPr/>
        </p:nvSpPr>
        <p:spPr>
          <a:xfrm>
            <a:off x="232012" y="1206141"/>
            <a:ext cx="11696131" cy="4924425"/>
          </a:xfrm>
          <a:prstGeom prst="rect">
            <a:avLst/>
          </a:prstGeom>
          <a:noFill/>
        </p:spPr>
        <p:txBody>
          <a:bodyPr wrap="square">
            <a:spAutoFit/>
          </a:bodyPr>
          <a:lstStyle/>
          <a:p>
            <a:pPr algn="ctr">
              <a:spcAft>
                <a:spcPts val="120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EXERCISE-05: </a:t>
            </a:r>
            <a:r>
              <a:rPr lang="en-US" sz="2600" dirty="0">
                <a:latin typeface="Times New Roman" panose="02020603050405020304" pitchFamily="18" charset="0"/>
                <a:cs typeface="Times New Roman" panose="02020603050405020304" pitchFamily="18" charset="0"/>
              </a:rPr>
              <a:t>Assessment of Personality Type and Temperament-MBTI</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63550" indent="-457200">
              <a:spcAft>
                <a:spcPts val="1200"/>
              </a:spcAft>
              <a:buFont typeface="Wingdings" panose="05000000000000000000" pitchFamily="2" charset="2"/>
              <a:buChar char="v"/>
              <a:defRPr/>
            </a:pPr>
            <a:r>
              <a:rPr lang="en-US" sz="2600" dirty="0">
                <a:latin typeface="Times New Roman" pitchFamily="18" charset="0"/>
                <a:cs typeface="Times New Roman" pitchFamily="18" charset="0"/>
              </a:rPr>
              <a:t>How do we relate to and interact with the world around us?</a:t>
            </a:r>
          </a:p>
          <a:p>
            <a:pPr marL="457200">
              <a:spcAft>
                <a:spcPts val="1200"/>
              </a:spcAft>
              <a:defRPr/>
            </a:pPr>
            <a:r>
              <a:rPr lang="en-US" sz="2600" dirty="0">
                <a:latin typeface="Times New Roman" pitchFamily="18" charset="0"/>
                <a:cs typeface="Times New Roman" pitchFamily="18" charset="0"/>
              </a:rPr>
              <a:t>More frequent social interaction (External) or love spending time alone (Internal).</a:t>
            </a:r>
          </a:p>
          <a:p>
            <a:pPr marL="463550" indent="-457200">
              <a:spcAft>
                <a:spcPts val="1200"/>
              </a:spcAft>
              <a:buFont typeface="Wingdings" panose="05000000000000000000" pitchFamily="2" charset="2"/>
              <a:buChar char="v"/>
              <a:defRPr/>
            </a:pPr>
            <a:r>
              <a:rPr lang="en-US" sz="2600" dirty="0">
                <a:latin typeface="Times New Roman" pitchFamily="18" charset="0"/>
                <a:cs typeface="Times New Roman" pitchFamily="18" charset="0"/>
              </a:rPr>
              <a:t>How do we gather information from the world around us?</a:t>
            </a:r>
          </a:p>
          <a:p>
            <a:pPr marL="457200">
              <a:spcAft>
                <a:spcPts val="1200"/>
              </a:spcAft>
              <a:defRPr/>
            </a:pPr>
            <a:r>
              <a:rPr lang="en-US" sz="2600" dirty="0">
                <a:latin typeface="Times New Roman" pitchFamily="18" charset="0"/>
                <a:cs typeface="Times New Roman" pitchFamily="18" charset="0"/>
              </a:rPr>
              <a:t>Focus on facts and small details or possibilities and imagination (Big picture)</a:t>
            </a:r>
          </a:p>
          <a:p>
            <a:pPr marL="463550" indent="-457200">
              <a:spcAft>
                <a:spcPts val="1200"/>
              </a:spcAft>
              <a:buFont typeface="Wingdings" panose="05000000000000000000" pitchFamily="2" charset="2"/>
              <a:buChar char="v"/>
              <a:defRPr/>
            </a:pPr>
            <a:r>
              <a:rPr lang="en-US" sz="2600" dirty="0">
                <a:latin typeface="Times New Roman" pitchFamily="18" charset="0"/>
                <a:cs typeface="Times New Roman" pitchFamily="18" charset="0"/>
              </a:rPr>
              <a:t>How do we make decisions based on information collected?</a:t>
            </a:r>
          </a:p>
          <a:p>
            <a:pPr marL="457200">
              <a:spcAft>
                <a:spcPts val="1200"/>
              </a:spcAft>
              <a:defRPr/>
            </a:pPr>
            <a:r>
              <a:rPr lang="en-US" sz="2600" dirty="0">
                <a:latin typeface="Times New Roman" pitchFamily="18" charset="0"/>
                <a:cs typeface="Times New Roman" pitchFamily="18" charset="0"/>
              </a:rPr>
              <a:t>Logical and impersonal or guided by emotions</a:t>
            </a:r>
          </a:p>
          <a:p>
            <a:pPr marL="463550" indent="-457200">
              <a:spcAft>
                <a:spcPts val="1200"/>
              </a:spcAft>
              <a:buFont typeface="Wingdings" panose="05000000000000000000" pitchFamily="2" charset="2"/>
              <a:buChar char="v"/>
              <a:defRPr/>
            </a:pPr>
            <a:r>
              <a:rPr lang="en-US" sz="2600" dirty="0">
                <a:latin typeface="Times New Roman" pitchFamily="18" charset="0"/>
                <a:cs typeface="Times New Roman" pitchFamily="18" charset="0"/>
              </a:rPr>
              <a:t>How do we deal with the outer world?</a:t>
            </a:r>
          </a:p>
          <a:p>
            <a:pPr marL="457200">
              <a:spcAft>
                <a:spcPts val="1200"/>
              </a:spcAft>
              <a:defRPr/>
            </a:pPr>
            <a:r>
              <a:rPr lang="en-US" sz="2600" dirty="0">
                <a:latin typeface="Times New Roman" pitchFamily="18" charset="0"/>
                <a:cs typeface="Times New Roman" pitchFamily="18" charset="0"/>
              </a:rPr>
              <a:t>Prefer firm decisions (Structured) or more open and flexible</a:t>
            </a:r>
          </a:p>
        </p:txBody>
      </p:sp>
      <p:sp>
        <p:nvSpPr>
          <p:cNvPr id="2" name="TextBox 1">
            <a:extLst>
              <a:ext uri="{FF2B5EF4-FFF2-40B4-BE49-F238E27FC236}">
                <a16:creationId xmlns:a16="http://schemas.microsoft.com/office/drawing/2014/main" id="{E73B37B9-D319-5BC2-9635-B012C17D17B3}"/>
              </a:ext>
            </a:extLst>
          </p:cNvPr>
          <p:cNvSpPr txBox="1">
            <a:spLocks noChangeArrowheads="1"/>
          </p:cNvSpPr>
          <p:nvPr/>
        </p:nvSpPr>
        <p:spPr bwMode="auto">
          <a:xfrm>
            <a:off x="3026390" y="326458"/>
            <a:ext cx="60391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dirty="0">
                <a:solidFill>
                  <a:srgbClr val="FFFF00"/>
                </a:solidFill>
                <a:latin typeface="Times New Roman" panose="02020603050405020304" pitchFamily="18" charset="0"/>
                <a:cs typeface="Times New Roman" panose="02020603050405020304" pitchFamily="18" charset="0"/>
              </a:rPr>
              <a:t>Knowing the Self</a:t>
            </a:r>
          </a:p>
        </p:txBody>
      </p:sp>
    </p:spTree>
    <p:extLst>
      <p:ext uri="{BB962C8B-B14F-4D97-AF65-F5344CB8AC3E}">
        <p14:creationId xmlns:p14="http://schemas.microsoft.com/office/powerpoint/2010/main" val="2810319995"/>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18907</TotalTime>
  <Words>1360</Words>
  <Application>Microsoft Office PowerPoint</Application>
  <PresentationFormat>Widescreen</PresentationFormat>
  <Paragraphs>162</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Bookman Old Style</vt:lpstr>
      <vt:lpstr>Calibri</vt:lpstr>
      <vt:lpstr>Rockwell</vt:lpstr>
      <vt:lpstr>Times New Roman</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Arif</dc:creator>
  <cp:lastModifiedBy>Dr. Arif</cp:lastModifiedBy>
  <cp:revision>698</cp:revision>
  <cp:lastPrinted>2023-04-30T03:03:25Z</cp:lastPrinted>
  <dcterms:created xsi:type="dcterms:W3CDTF">2022-02-02T03:30:55Z</dcterms:created>
  <dcterms:modified xsi:type="dcterms:W3CDTF">2026-03-10T18:37:01Z</dcterms:modified>
</cp:coreProperties>
</file>