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0" r:id="rId3"/>
    <p:sldId id="263" r:id="rId4"/>
    <p:sldId id="282" r:id="rId5"/>
    <p:sldId id="325" r:id="rId6"/>
    <p:sldId id="326" r:id="rId7"/>
    <p:sldId id="269" r:id="rId8"/>
    <p:sldId id="281" r:id="rId9"/>
    <p:sldId id="270" r:id="rId10"/>
    <p:sldId id="271" r:id="rId11"/>
    <p:sldId id="280" r:id="rId12"/>
    <p:sldId id="272" r:id="rId13"/>
    <p:sldId id="274" r:id="rId14"/>
    <p:sldId id="322" r:id="rId15"/>
    <p:sldId id="323" r:id="rId16"/>
    <p:sldId id="324" r:id="rId17"/>
    <p:sldId id="321" r:id="rId18"/>
    <p:sldId id="259" r:id="rId19"/>
    <p:sldId id="283" r:id="rId20"/>
    <p:sldId id="273" r:id="rId21"/>
    <p:sldId id="284" r:id="rId22"/>
    <p:sldId id="285" r:id="rId23"/>
    <p:sldId id="261" r:id="rId24"/>
    <p:sldId id="286" r:id="rId25"/>
    <p:sldId id="287" r:id="rId26"/>
    <p:sldId id="316" r:id="rId27"/>
    <p:sldId id="318" r:id="rId28"/>
    <p:sldId id="317" r:id="rId29"/>
    <p:sldId id="319" r:id="rId30"/>
    <p:sldId id="320" r:id="rId31"/>
    <p:sldId id="276"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zon Chandra Saha" initials="RS" lastIdx="1" clrIdx="0">
    <p:extLst>
      <p:ext uri="{19B8F6BF-5375-455C-9EA6-DF929625EA0E}">
        <p15:presenceInfo xmlns:p15="http://schemas.microsoft.com/office/powerpoint/2012/main" userId="f507eecb1d611d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96" d="100"/>
          <a:sy n="96" d="100"/>
        </p:scale>
        <p:origin x="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8-27T15:45:39.583" idx="1">
    <p:pos x="4962" y="682"/>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B5606-B208-4883-8436-5F888DA0BC71}" type="datetimeFigureOut">
              <a:rPr lang="en-US" smtClean="0"/>
              <a:t>2/17/2026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B890D-5D94-4745-BA12-3912BD09603B}" type="slidenum">
              <a:rPr lang="en-US" smtClean="0"/>
              <a:t>‹#›</a:t>
            </a:fld>
            <a:endParaRPr lang="en-US" dirty="0"/>
          </a:p>
        </p:txBody>
      </p:sp>
    </p:spTree>
    <p:extLst>
      <p:ext uri="{BB962C8B-B14F-4D97-AF65-F5344CB8AC3E}">
        <p14:creationId xmlns:p14="http://schemas.microsoft.com/office/powerpoint/2010/main" val="2709548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27C0E22-FAE6-3F46-0A85-3F8774EDA2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36497262-D794-7C9F-9380-C53AAD34B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2" name="Slide Number Placeholder 3">
            <a:extLst>
              <a:ext uri="{FF2B5EF4-FFF2-40B4-BE49-F238E27FC236}">
                <a16:creationId xmlns:a16="http://schemas.microsoft.com/office/drawing/2014/main" id="{8DF65E14-CDD9-B678-5442-9B27BEF1A8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accent1"/>
                </a:solidFill>
                <a:latin typeface="Arial" panose="020B0604020202020204" pitchFamily="34" charset="0"/>
              </a:defRPr>
            </a:lvl1pPr>
            <a:lvl2pPr marL="742950" indent="-285750">
              <a:defRPr sz="2800">
                <a:solidFill>
                  <a:schemeClr val="accent1"/>
                </a:solidFill>
                <a:latin typeface="Arial" panose="020B0604020202020204" pitchFamily="34" charset="0"/>
              </a:defRPr>
            </a:lvl2pPr>
            <a:lvl3pPr marL="1143000" indent="-228600">
              <a:defRPr sz="2800">
                <a:solidFill>
                  <a:schemeClr val="accent1"/>
                </a:solidFill>
                <a:latin typeface="Arial" panose="020B0604020202020204" pitchFamily="34" charset="0"/>
              </a:defRPr>
            </a:lvl3pPr>
            <a:lvl4pPr marL="1600200" indent="-228600">
              <a:defRPr sz="2800">
                <a:solidFill>
                  <a:schemeClr val="accent1"/>
                </a:solidFill>
                <a:latin typeface="Arial" panose="020B0604020202020204" pitchFamily="34" charset="0"/>
              </a:defRPr>
            </a:lvl4pPr>
            <a:lvl5pPr marL="2057400" indent="-228600">
              <a:defRPr sz="2800">
                <a:solidFill>
                  <a:schemeClr val="accent1"/>
                </a:solidFill>
                <a:latin typeface="Arial" panose="020B0604020202020204" pitchFamily="34" charset="0"/>
              </a:defRPr>
            </a:lvl5pPr>
            <a:lvl6pPr marL="2514600" indent="-228600" eaLnBrk="0" fontAlgn="base" hangingPunct="0">
              <a:spcBef>
                <a:spcPct val="0"/>
              </a:spcBef>
              <a:spcAft>
                <a:spcPct val="0"/>
              </a:spcAft>
              <a:defRPr sz="2800">
                <a:solidFill>
                  <a:schemeClr val="accent1"/>
                </a:solidFill>
                <a:latin typeface="Arial" panose="020B0604020202020204" pitchFamily="34" charset="0"/>
              </a:defRPr>
            </a:lvl6pPr>
            <a:lvl7pPr marL="2971800" indent="-228600" eaLnBrk="0" fontAlgn="base" hangingPunct="0">
              <a:spcBef>
                <a:spcPct val="0"/>
              </a:spcBef>
              <a:spcAft>
                <a:spcPct val="0"/>
              </a:spcAft>
              <a:defRPr sz="2800">
                <a:solidFill>
                  <a:schemeClr val="accent1"/>
                </a:solidFill>
                <a:latin typeface="Arial" panose="020B0604020202020204" pitchFamily="34" charset="0"/>
              </a:defRPr>
            </a:lvl7pPr>
            <a:lvl8pPr marL="3429000" indent="-228600" eaLnBrk="0" fontAlgn="base" hangingPunct="0">
              <a:spcBef>
                <a:spcPct val="0"/>
              </a:spcBef>
              <a:spcAft>
                <a:spcPct val="0"/>
              </a:spcAft>
              <a:defRPr sz="2800">
                <a:solidFill>
                  <a:schemeClr val="accent1"/>
                </a:solidFill>
                <a:latin typeface="Arial" panose="020B0604020202020204" pitchFamily="34" charset="0"/>
              </a:defRPr>
            </a:lvl8pPr>
            <a:lvl9pPr marL="3886200" indent="-228600" eaLnBrk="0" fontAlgn="base" hangingPunct="0">
              <a:spcBef>
                <a:spcPct val="0"/>
              </a:spcBef>
              <a:spcAft>
                <a:spcPct val="0"/>
              </a:spcAft>
              <a:defRPr sz="2800">
                <a:solidFill>
                  <a:schemeClr val="accent1"/>
                </a:solidFill>
                <a:latin typeface="Arial" panose="020B0604020202020204" pitchFamily="34" charset="0"/>
              </a:defRPr>
            </a:lvl9pPr>
          </a:lstStyle>
          <a:p>
            <a:fld id="{6719CE75-0BAE-4171-8869-F56CD42D600D}" type="slidenum">
              <a:rPr lang="en-US" altLang="en-US" sz="1200"/>
              <a:pPr/>
              <a:t>26</a:t>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FBA1D7-B2E6-496D-83A5-6A8D2BD18F5C}" type="slidenum">
              <a:rPr lang="en-US" smtClean="0"/>
              <a:t>27</a:t>
            </a:fld>
            <a:endParaRPr lang="en-US" dirty="0"/>
          </a:p>
        </p:txBody>
      </p:sp>
    </p:spTree>
    <p:extLst>
      <p:ext uri="{BB962C8B-B14F-4D97-AF65-F5344CB8AC3E}">
        <p14:creationId xmlns:p14="http://schemas.microsoft.com/office/powerpoint/2010/main" val="2812005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FBA1D7-B2E6-496D-83A5-6A8D2BD18F5C}" type="slidenum">
              <a:rPr lang="en-US" smtClean="0"/>
              <a:t>30</a:t>
            </a:fld>
            <a:endParaRPr lang="en-US" dirty="0"/>
          </a:p>
        </p:txBody>
      </p:sp>
    </p:spTree>
    <p:extLst>
      <p:ext uri="{BB962C8B-B14F-4D97-AF65-F5344CB8AC3E}">
        <p14:creationId xmlns:p14="http://schemas.microsoft.com/office/powerpoint/2010/main" val="153073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6466-6440-86DB-1AEA-5559C14C66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87153-2092-EB7C-65C2-D52D642806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343FED-F878-EB7B-2468-B6559DE0EA5E}"/>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5" name="Footer Placeholder 4">
            <a:extLst>
              <a:ext uri="{FF2B5EF4-FFF2-40B4-BE49-F238E27FC236}">
                <a16:creationId xmlns:a16="http://schemas.microsoft.com/office/drawing/2014/main" id="{DF2739E7-A1E7-3E00-1C0E-1CEDB7253F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294F32-4A3F-DA9B-3835-483503FF1CE5}"/>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3999029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EFF3-7D34-F90A-6AED-4A4D82CBA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D7F013-24E7-D7B7-B0C5-E99F4F7BD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8C83B-B778-DEEE-D8C9-FD2CAD8F04FC}"/>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5" name="Footer Placeholder 4">
            <a:extLst>
              <a:ext uri="{FF2B5EF4-FFF2-40B4-BE49-F238E27FC236}">
                <a16:creationId xmlns:a16="http://schemas.microsoft.com/office/drawing/2014/main" id="{25CE1F0B-84C7-B3EA-4F17-50FA8153F1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D74F05-2064-CB7C-7E77-61B3E65452A0}"/>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411012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38ACB-F039-081E-6892-912771397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7E3B0A-1E97-E71F-74BB-CF8B0876F3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BBF982-4EF9-6C5E-6D8C-107977A9104F}"/>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5" name="Footer Placeholder 4">
            <a:extLst>
              <a:ext uri="{FF2B5EF4-FFF2-40B4-BE49-F238E27FC236}">
                <a16:creationId xmlns:a16="http://schemas.microsoft.com/office/drawing/2014/main" id="{565357E1-8F45-5F12-1A55-C9E40BB53B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D6E74B-4E1C-D1ED-C12D-A784D8EBF1CD}"/>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67036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68A2-9999-ABCA-2842-44143C68B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3A614-FA8B-6A0E-A4D7-63062E229F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CBB1F-90AC-11E1-E2F2-C8C53DF36D85}"/>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5" name="Footer Placeholder 4">
            <a:extLst>
              <a:ext uri="{FF2B5EF4-FFF2-40B4-BE49-F238E27FC236}">
                <a16:creationId xmlns:a16="http://schemas.microsoft.com/office/drawing/2014/main" id="{D3C24CD9-B430-0F76-CE03-F6A1FFE58F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3DD479-3DF2-111A-14AE-CC8B99DF2CF0}"/>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30903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CDBEC-2618-BC96-AD46-A20EFCDF8B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E5B4C5-5649-2541-607D-D96B8949AE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392F28-0EF8-C70B-E9A8-E72D1A1CE378}"/>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5" name="Footer Placeholder 4">
            <a:extLst>
              <a:ext uri="{FF2B5EF4-FFF2-40B4-BE49-F238E27FC236}">
                <a16:creationId xmlns:a16="http://schemas.microsoft.com/office/drawing/2014/main" id="{F390772E-3D4D-6EAE-2F45-74716975E1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530495-4D98-170B-4B39-676F2CF22580}"/>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46685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D53F-5EE1-BA9F-9679-AC104A1DB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9E69F-6AF5-A8D5-9EFA-201A1A599D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437E1C-F0EE-EBF6-6F53-C85E7FF43E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57F000-1755-2D71-44BD-26EB48FA53D7}"/>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6" name="Footer Placeholder 5">
            <a:extLst>
              <a:ext uri="{FF2B5EF4-FFF2-40B4-BE49-F238E27FC236}">
                <a16:creationId xmlns:a16="http://schemas.microsoft.com/office/drawing/2014/main" id="{55EA091D-7B57-AD30-CC11-9A629D29B0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A211BC-9F6D-A316-C75E-33EA95A03909}"/>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123502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7BBF1-1505-AE6D-A5ED-FD7DD50456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D033C3-54F3-260D-9606-8FF03AE41B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D9EF00-FC73-7CEC-53AC-E91D0771B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7A8188-3697-FD23-6803-21D5433DCF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55150-B3D9-7AE6-9963-323AA60BF7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F5D03D-1540-88D9-89C3-DF1A41DDCC78}"/>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8" name="Footer Placeholder 7">
            <a:extLst>
              <a:ext uri="{FF2B5EF4-FFF2-40B4-BE49-F238E27FC236}">
                <a16:creationId xmlns:a16="http://schemas.microsoft.com/office/drawing/2014/main" id="{4A9B847D-83F7-5EEA-CF1C-70A60FE7DFF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8A9D2EE-86AA-B5BF-0473-1BD49240EA1F}"/>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332849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1E46-0C1C-4CD1-6D8C-58448E7D7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32DCB4-2719-1E68-BDFF-A4D8BA6D326C}"/>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4" name="Footer Placeholder 3">
            <a:extLst>
              <a:ext uri="{FF2B5EF4-FFF2-40B4-BE49-F238E27FC236}">
                <a16:creationId xmlns:a16="http://schemas.microsoft.com/office/drawing/2014/main" id="{03FA9088-E86E-9123-9BFC-80C38E37545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7E03B0-66A1-CD93-9CE1-8C3019C4FBD2}"/>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555312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FF11CC-E741-74EC-8BF7-015DC0D0C44C}"/>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3" name="Footer Placeholder 2">
            <a:extLst>
              <a:ext uri="{FF2B5EF4-FFF2-40B4-BE49-F238E27FC236}">
                <a16:creationId xmlns:a16="http://schemas.microsoft.com/office/drawing/2014/main" id="{DFB44182-F336-D35A-2DE8-6019EC99DE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669BEF-EE54-28B5-9F00-FF93AB6BA20F}"/>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188835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4125-2AE9-C998-CA81-5F336E711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254332-C98A-0D31-628D-859C175699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1AFA42-F5A8-8DF7-945C-25E3AE76C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22C58-6C5C-1F96-6F3E-C592F9527F89}"/>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6" name="Footer Placeholder 5">
            <a:extLst>
              <a:ext uri="{FF2B5EF4-FFF2-40B4-BE49-F238E27FC236}">
                <a16:creationId xmlns:a16="http://schemas.microsoft.com/office/drawing/2014/main" id="{B5C3BC89-33F7-CA4D-5039-62AE11DEC8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51414F-A880-D8FB-D167-C0BB334D7939}"/>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117650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C11B-E285-AC41-1B65-AD15878EBA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F7F9B2-F236-2483-0CAA-3F2761B6A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68765F5-D65F-BA54-A767-4E515E8ED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35BEF-9D56-A62B-577C-E2E6794546E7}"/>
              </a:ext>
            </a:extLst>
          </p:cNvPr>
          <p:cNvSpPr>
            <a:spLocks noGrp="1"/>
          </p:cNvSpPr>
          <p:nvPr>
            <p:ph type="dt" sz="half" idx="10"/>
          </p:nvPr>
        </p:nvSpPr>
        <p:spPr/>
        <p:txBody>
          <a:bodyPr/>
          <a:lstStyle/>
          <a:p>
            <a:fld id="{CDCDACB3-C6C2-4389-8676-0BDB68B005E1}" type="datetimeFigureOut">
              <a:rPr lang="en-US" smtClean="0"/>
              <a:t>2/17/2026</a:t>
            </a:fld>
            <a:endParaRPr lang="en-US" dirty="0"/>
          </a:p>
        </p:txBody>
      </p:sp>
      <p:sp>
        <p:nvSpPr>
          <p:cNvPr id="6" name="Footer Placeholder 5">
            <a:extLst>
              <a:ext uri="{FF2B5EF4-FFF2-40B4-BE49-F238E27FC236}">
                <a16:creationId xmlns:a16="http://schemas.microsoft.com/office/drawing/2014/main" id="{855A5EFB-4FA8-0275-A5DC-196C46265B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0706F4-965B-28F7-302F-D2DE1C5131A3}"/>
              </a:ext>
            </a:extLst>
          </p:cNvPr>
          <p:cNvSpPr>
            <a:spLocks noGrp="1"/>
          </p:cNvSpPr>
          <p:nvPr>
            <p:ph type="sldNum" sz="quarter" idx="12"/>
          </p:nvPr>
        </p:nvSpPr>
        <p:spPr/>
        <p:txBody>
          <a:bodyPr/>
          <a:lstStyle/>
          <a:p>
            <a:fld id="{67D11249-CA1A-4FB8-9412-069758ABAFBF}" type="slidenum">
              <a:rPr lang="en-US" smtClean="0"/>
              <a:t>‹#›</a:t>
            </a:fld>
            <a:endParaRPr lang="en-US" dirty="0"/>
          </a:p>
        </p:txBody>
      </p:sp>
    </p:spTree>
    <p:extLst>
      <p:ext uri="{BB962C8B-B14F-4D97-AF65-F5344CB8AC3E}">
        <p14:creationId xmlns:p14="http://schemas.microsoft.com/office/powerpoint/2010/main" val="2294456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29FF0-771C-A109-17F5-9971F70F2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E973DD-EB16-3F38-D125-756607C167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CDC28-85AC-334F-78F7-349EDB2F6D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DACB3-C6C2-4389-8676-0BDB68B005E1}" type="datetimeFigureOut">
              <a:rPr lang="en-US" smtClean="0"/>
              <a:t>2/17/2026</a:t>
            </a:fld>
            <a:endParaRPr lang="en-US" dirty="0"/>
          </a:p>
        </p:txBody>
      </p:sp>
      <p:sp>
        <p:nvSpPr>
          <p:cNvPr id="5" name="Footer Placeholder 4">
            <a:extLst>
              <a:ext uri="{FF2B5EF4-FFF2-40B4-BE49-F238E27FC236}">
                <a16:creationId xmlns:a16="http://schemas.microsoft.com/office/drawing/2014/main" id="{A9DC8AFD-2A39-D1D9-8397-175596FFEE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D39B0FD-E731-D0D0-C0E8-9E28D4901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11249-CA1A-4FB8-9412-069758ABAFBF}" type="slidenum">
              <a:rPr lang="en-US" smtClean="0"/>
              <a:t>‹#›</a:t>
            </a:fld>
            <a:endParaRPr lang="en-US" dirty="0"/>
          </a:p>
        </p:txBody>
      </p:sp>
    </p:spTree>
    <p:extLst>
      <p:ext uri="{BB962C8B-B14F-4D97-AF65-F5344CB8AC3E}">
        <p14:creationId xmlns:p14="http://schemas.microsoft.com/office/powerpoint/2010/main" val="180861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razon864@yahoo.com"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bin"/><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A1607-5BF8-55E9-9D18-A1C38605D08B}"/>
              </a:ext>
            </a:extLst>
          </p:cNvPr>
          <p:cNvSpPr/>
          <p:nvPr/>
        </p:nvSpPr>
        <p:spPr>
          <a:xfrm>
            <a:off x="0" y="1608651"/>
            <a:ext cx="12192000" cy="19786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i="1" dirty="0">
              <a:solidFill>
                <a:schemeClr val="accent5">
                  <a:lumMod val="60000"/>
                  <a:lumOff val="40000"/>
                </a:schemeClr>
              </a:solidFill>
            </a:endParaRPr>
          </a:p>
          <a:p>
            <a:pPr algn="ctr"/>
            <a:r>
              <a:rPr lang="en-US" sz="3600" b="1" i="1" dirty="0">
                <a:solidFill>
                  <a:schemeClr val="accent5">
                    <a:lumMod val="60000"/>
                    <a:lumOff val="40000"/>
                  </a:schemeClr>
                </a:solidFill>
              </a:rPr>
              <a:t>On</a:t>
            </a:r>
          </a:p>
          <a:p>
            <a:pPr algn="ctr"/>
            <a:r>
              <a:rPr lang="en-US" sz="8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lgerian" panose="04020705040A02060702" pitchFamily="82" charset="0"/>
              </a:rPr>
              <a:t>Transport</a:t>
            </a:r>
            <a:r>
              <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 </a:t>
            </a: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Algerian" panose="04020705040A02060702" pitchFamily="82" charset="0"/>
              </a:rPr>
              <a:t>GEOGRAPHY</a:t>
            </a:r>
            <a:r>
              <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 </a:t>
            </a:r>
            <a:endParaRPr lang="en-US"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endParaRPr>
          </a:p>
        </p:txBody>
      </p:sp>
      <p:sp>
        <p:nvSpPr>
          <p:cNvPr id="5" name="Rectangle 4">
            <a:extLst>
              <a:ext uri="{FF2B5EF4-FFF2-40B4-BE49-F238E27FC236}">
                <a16:creationId xmlns:a16="http://schemas.microsoft.com/office/drawing/2014/main" id="{8FF8C6E2-3857-C546-91A8-8819DD0B0840}"/>
              </a:ext>
            </a:extLst>
          </p:cNvPr>
          <p:cNvSpPr/>
          <p:nvPr/>
        </p:nvSpPr>
        <p:spPr>
          <a:xfrm>
            <a:off x="-18757" y="148876"/>
            <a:ext cx="12192000" cy="720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Date: January 26, 2025 (10.00AM-1.00PM)</a:t>
            </a:r>
          </a:p>
        </p:txBody>
      </p:sp>
      <p:sp>
        <p:nvSpPr>
          <p:cNvPr id="6" name="Rectangle 5">
            <a:extLst>
              <a:ext uri="{FF2B5EF4-FFF2-40B4-BE49-F238E27FC236}">
                <a16:creationId xmlns:a16="http://schemas.microsoft.com/office/drawing/2014/main" id="{723F0752-8451-48C2-0E13-80E549E3C438}"/>
              </a:ext>
            </a:extLst>
          </p:cNvPr>
          <p:cNvSpPr/>
          <p:nvPr/>
        </p:nvSpPr>
        <p:spPr>
          <a:xfrm>
            <a:off x="0" y="3545058"/>
            <a:ext cx="12192000" cy="3312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Dr. Razon Chandra Saha</a:t>
            </a:r>
            <a:endParaRPr lang="en-US" b="1" dirty="0">
              <a:solidFill>
                <a:schemeClr val="tx1"/>
              </a:solidFill>
            </a:endParaRPr>
          </a:p>
          <a:p>
            <a:pPr algn="ctr"/>
            <a:r>
              <a:rPr lang="en-US" sz="1600" b="1" dirty="0">
                <a:solidFill>
                  <a:schemeClr val="tx1"/>
                </a:solidFill>
              </a:rPr>
              <a:t>PhD in Transport(BD), Postdoc(Malaysia),  MBA in Maritime Mgt.(UK),BSc in Nautical Science</a:t>
            </a:r>
          </a:p>
          <a:p>
            <a:pPr algn="ctr"/>
            <a:r>
              <a:rPr lang="en-US" sz="2400" dirty="0">
                <a:solidFill>
                  <a:srgbClr val="7030A0"/>
                </a:solidFill>
              </a:rPr>
              <a:t>Freight Transport Specialist, Poraka Innovation, Bangladesh.</a:t>
            </a:r>
          </a:p>
          <a:p>
            <a:pPr algn="ctr"/>
            <a:r>
              <a:rPr lang="en-US" sz="2400" dirty="0">
                <a:solidFill>
                  <a:srgbClr val="7030A0"/>
                </a:solidFill>
              </a:rPr>
              <a:t>Adjunct Faculty, Malaysia University of Science and Technology, Malaysia.</a:t>
            </a:r>
          </a:p>
          <a:p>
            <a:pPr algn="ctr"/>
            <a:r>
              <a:rPr lang="en-US" sz="2400" dirty="0">
                <a:solidFill>
                  <a:srgbClr val="7030A0"/>
                </a:solidFill>
              </a:rPr>
              <a:t>Maritime Consultant-Bangladesh - Drewry Maritime Advisory Pte Ltd., Singapore</a:t>
            </a:r>
            <a:r>
              <a:rPr lang="en-US" sz="2000" dirty="0">
                <a:solidFill>
                  <a:srgbClr val="7030A0"/>
                </a:solidFill>
              </a:rPr>
              <a:t>.</a:t>
            </a:r>
          </a:p>
          <a:p>
            <a:pPr algn="ctr"/>
            <a:r>
              <a:rPr lang="en-US" sz="2800" b="1" dirty="0">
                <a:solidFill>
                  <a:srgbClr val="0070C0"/>
                </a:solidFill>
              </a:rPr>
              <a:t>Mobile/WhatsApp # +8801712101630,   E-mail.  </a:t>
            </a:r>
            <a:r>
              <a:rPr lang="en-US" sz="2800" b="1" dirty="0">
                <a:solidFill>
                  <a:srgbClr val="0070C0"/>
                </a:solidFill>
                <a:hlinkClick r:id="rId2">
                  <a:extLst>
                    <a:ext uri="{A12FA001-AC4F-418D-AE19-62706E023703}">
                      <ahyp:hlinkClr xmlns:ahyp="http://schemas.microsoft.com/office/drawing/2018/hyperlinkcolor" val="tx"/>
                    </a:ext>
                  </a:extLst>
                </a:hlinkClick>
              </a:rPr>
              <a:t>razon864@yahoo.com</a:t>
            </a:r>
            <a:endParaRPr lang="en-US" sz="2800" b="1" dirty="0">
              <a:solidFill>
                <a:srgbClr val="0070C0"/>
              </a:solidFill>
            </a:endParaRPr>
          </a:p>
          <a:p>
            <a:pPr algn="ctr"/>
            <a:r>
              <a:rPr lang="en-US" sz="4400" b="1" dirty="0">
                <a:solidFill>
                  <a:schemeClr val="accent2">
                    <a:lumMod val="75000"/>
                  </a:schemeClr>
                </a:solidFill>
                <a:latin typeface="Times New Roman" panose="02020603050405020304" pitchFamily="18" charset="0"/>
                <a:cs typeface="Times New Roman" panose="02020603050405020304" pitchFamily="18" charset="0"/>
              </a:rPr>
              <a:t>Web. https://razonchandrasaha.blogspot.com</a:t>
            </a:r>
            <a:endParaRPr lang="en-US" sz="2400" b="1" dirty="0">
              <a:solidFill>
                <a:schemeClr val="tx1"/>
              </a:solidFill>
            </a:endParaRPr>
          </a:p>
        </p:txBody>
      </p:sp>
      <p:pic>
        <p:nvPicPr>
          <p:cNvPr id="8" name="Picture 7">
            <a:extLst>
              <a:ext uri="{FF2B5EF4-FFF2-40B4-BE49-F238E27FC236}">
                <a16:creationId xmlns:a16="http://schemas.microsoft.com/office/drawing/2014/main" id="{C336DBC1-7B63-00B2-02E7-DC5E15BCE132}"/>
              </a:ext>
            </a:extLst>
          </p:cNvPr>
          <p:cNvPicPr>
            <a:picLocks noChangeAspect="1"/>
          </p:cNvPicPr>
          <p:nvPr/>
        </p:nvPicPr>
        <p:blipFill>
          <a:blip r:embed="rId3"/>
          <a:stretch>
            <a:fillRect/>
          </a:stretch>
        </p:blipFill>
        <p:spPr>
          <a:xfrm>
            <a:off x="10355211" y="106610"/>
            <a:ext cx="1752381" cy="1502041"/>
          </a:xfrm>
          <a:prstGeom prst="rect">
            <a:avLst/>
          </a:prstGeom>
        </p:spPr>
      </p:pic>
      <p:pic>
        <p:nvPicPr>
          <p:cNvPr id="10" name="Picture 9">
            <a:extLst>
              <a:ext uri="{FF2B5EF4-FFF2-40B4-BE49-F238E27FC236}">
                <a16:creationId xmlns:a16="http://schemas.microsoft.com/office/drawing/2014/main" id="{8B138D3E-B9BE-FE27-4F71-D77707D1492E}"/>
              </a:ext>
            </a:extLst>
          </p:cNvPr>
          <p:cNvPicPr>
            <a:picLocks noChangeAspect="1"/>
          </p:cNvPicPr>
          <p:nvPr/>
        </p:nvPicPr>
        <p:blipFill>
          <a:blip r:embed="rId4"/>
          <a:stretch>
            <a:fillRect/>
          </a:stretch>
        </p:blipFill>
        <p:spPr>
          <a:xfrm>
            <a:off x="84408" y="0"/>
            <a:ext cx="1752381" cy="1815873"/>
          </a:xfrm>
          <a:prstGeom prst="rect">
            <a:avLst/>
          </a:prstGeom>
        </p:spPr>
      </p:pic>
      <p:sp>
        <p:nvSpPr>
          <p:cNvPr id="11" name="Rectangle 10">
            <a:extLst>
              <a:ext uri="{FF2B5EF4-FFF2-40B4-BE49-F238E27FC236}">
                <a16:creationId xmlns:a16="http://schemas.microsoft.com/office/drawing/2014/main" id="{0D541CFB-D932-F582-6DF3-43E77A522BD6}"/>
              </a:ext>
            </a:extLst>
          </p:cNvPr>
          <p:cNvSpPr/>
          <p:nvPr/>
        </p:nvSpPr>
        <p:spPr>
          <a:xfrm>
            <a:off x="2008640" y="678868"/>
            <a:ext cx="8174719" cy="13279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Excusive Lecture for</a:t>
            </a:r>
          </a:p>
          <a:p>
            <a:pPr algn="ctr"/>
            <a:r>
              <a:rPr lang="en-US" sz="3600" dirty="0">
                <a:ln w="0"/>
                <a:solidFill>
                  <a:schemeClr val="tx1"/>
                </a:solidFill>
                <a:effectLst>
                  <a:outerShdw blurRad="38100" dist="19050" dir="2700000" algn="tl" rotWithShape="0">
                    <a:schemeClr val="dk1">
                      <a:alpha val="40000"/>
                    </a:schemeClr>
                  </a:outerShdw>
                </a:effectLst>
              </a:rPr>
              <a:t> Railway Training Academy, Chattogram</a:t>
            </a:r>
            <a:endParaRPr lang="en-US"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endParaRPr>
          </a:p>
        </p:txBody>
      </p:sp>
    </p:spTree>
    <p:extLst>
      <p:ext uri="{BB962C8B-B14F-4D97-AF65-F5344CB8AC3E}">
        <p14:creationId xmlns:p14="http://schemas.microsoft.com/office/powerpoint/2010/main" val="128869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A15B3-C071-9A88-7B6C-F08E07BF1A3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96465D8-D349-B70F-2D08-0E21E30D6D34}"/>
              </a:ext>
            </a:extLst>
          </p:cNvPr>
          <p:cNvSpPr/>
          <p:nvPr/>
        </p:nvSpPr>
        <p:spPr>
          <a:xfrm>
            <a:off x="-1" y="0"/>
            <a:ext cx="12192000" cy="720968"/>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Transportation Systems</a:t>
            </a:r>
          </a:p>
        </p:txBody>
      </p:sp>
      <p:pic>
        <p:nvPicPr>
          <p:cNvPr id="4" name="Picture 3">
            <a:extLst>
              <a:ext uri="{FF2B5EF4-FFF2-40B4-BE49-F238E27FC236}">
                <a16:creationId xmlns:a16="http://schemas.microsoft.com/office/drawing/2014/main" id="{70201626-B54D-B721-67CA-ADB90CAC34F3}"/>
              </a:ext>
            </a:extLst>
          </p:cNvPr>
          <p:cNvPicPr>
            <a:picLocks noChangeAspect="1"/>
          </p:cNvPicPr>
          <p:nvPr/>
        </p:nvPicPr>
        <p:blipFill>
          <a:blip r:embed="rId2"/>
          <a:stretch>
            <a:fillRect/>
          </a:stretch>
        </p:blipFill>
        <p:spPr>
          <a:xfrm>
            <a:off x="509681" y="876834"/>
            <a:ext cx="10449051" cy="6335080"/>
          </a:xfrm>
          <a:prstGeom prst="rect">
            <a:avLst/>
          </a:prstGeom>
        </p:spPr>
      </p:pic>
      <p:sp>
        <p:nvSpPr>
          <p:cNvPr id="7" name="TextBox 6">
            <a:extLst>
              <a:ext uri="{FF2B5EF4-FFF2-40B4-BE49-F238E27FC236}">
                <a16:creationId xmlns:a16="http://schemas.microsoft.com/office/drawing/2014/main" id="{EE4C684E-5CE8-3A28-89D5-03318CE03D3E}"/>
              </a:ext>
            </a:extLst>
          </p:cNvPr>
          <p:cNvSpPr txBox="1"/>
          <p:nvPr/>
        </p:nvSpPr>
        <p:spPr>
          <a:xfrm>
            <a:off x="3049172" y="3374460"/>
            <a:ext cx="6098344" cy="369332"/>
          </a:xfrm>
          <a:prstGeom prst="rect">
            <a:avLst/>
          </a:prstGeom>
          <a:noFill/>
        </p:spPr>
        <p:txBody>
          <a:bodyPr wrap="square">
            <a:spAutoFit/>
          </a:bodyPr>
          <a:lstStyle/>
          <a:p>
            <a:r>
              <a:rPr lang="en-US" b="0" i="0" dirty="0">
                <a:solidFill>
                  <a:srgbClr val="454545"/>
                </a:solidFill>
                <a:effectLst/>
                <a:latin typeface="Oxygen" panose="02000503000000000000" pitchFamily="2" charset="0"/>
              </a:rPr>
              <a:t>Rodrigue (2024),</a:t>
            </a:r>
            <a:endParaRPr lang="en-US" dirty="0"/>
          </a:p>
        </p:txBody>
      </p:sp>
      <p:sp>
        <p:nvSpPr>
          <p:cNvPr id="8" name="Rectangle 7">
            <a:extLst>
              <a:ext uri="{FF2B5EF4-FFF2-40B4-BE49-F238E27FC236}">
                <a16:creationId xmlns:a16="http://schemas.microsoft.com/office/drawing/2014/main" id="{3F34F2A6-2DAA-E059-DA97-526C029B6F82}"/>
              </a:ext>
            </a:extLst>
          </p:cNvPr>
          <p:cNvSpPr/>
          <p:nvPr/>
        </p:nvSpPr>
        <p:spPr>
          <a:xfrm>
            <a:off x="5734205" y="6858000"/>
            <a:ext cx="5586319" cy="353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Rodrigue ,2024).</a:t>
            </a:r>
          </a:p>
        </p:txBody>
      </p:sp>
    </p:spTree>
    <p:extLst>
      <p:ext uri="{BB962C8B-B14F-4D97-AF65-F5344CB8AC3E}">
        <p14:creationId xmlns:p14="http://schemas.microsoft.com/office/powerpoint/2010/main" val="269578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D64CE-9955-526B-90D0-93B3836D0F6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A03A0FD-C711-DFE0-2824-DA1BFC90C9B0}"/>
              </a:ext>
            </a:extLst>
          </p:cNvPr>
          <p:cNvSpPr/>
          <p:nvPr/>
        </p:nvSpPr>
        <p:spPr>
          <a:xfrm>
            <a:off x="-1" y="0"/>
            <a:ext cx="12192000" cy="72096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Transportation, Economy and Society</a:t>
            </a:r>
          </a:p>
        </p:txBody>
      </p:sp>
      <p:sp>
        <p:nvSpPr>
          <p:cNvPr id="11" name="Rectangle 10">
            <a:extLst>
              <a:ext uri="{FF2B5EF4-FFF2-40B4-BE49-F238E27FC236}">
                <a16:creationId xmlns:a16="http://schemas.microsoft.com/office/drawing/2014/main" id="{E4FA4191-73FA-335B-76E1-48F3A4F388F2}"/>
              </a:ext>
            </a:extLst>
          </p:cNvPr>
          <p:cNvSpPr/>
          <p:nvPr/>
        </p:nvSpPr>
        <p:spPr>
          <a:xfrm>
            <a:off x="-1" y="720968"/>
            <a:ext cx="12191999" cy="61370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200" dirty="0">
                <a:ln w="0"/>
                <a:solidFill>
                  <a:schemeClr val="tx1"/>
                </a:solidFill>
                <a:effectLst>
                  <a:outerShdw blurRad="38100" dist="19050" dir="2700000" algn="tl" rotWithShape="0">
                    <a:schemeClr val="dk1">
                      <a:alpha val="40000"/>
                    </a:schemeClr>
                  </a:outerShdw>
                </a:effectLst>
              </a:rPr>
              <a:t>Transport systems, by the mobility they provide, are closely related to socioeconomic changes. </a:t>
            </a:r>
          </a:p>
          <a:p>
            <a:pPr>
              <a:spcBef>
                <a:spcPts val="600"/>
              </a:spcBef>
              <a:spcAft>
                <a:spcPts val="600"/>
              </a:spcAft>
            </a:pPr>
            <a:r>
              <a:rPr lang="en-US" sz="2200" dirty="0">
                <a:ln w="0"/>
                <a:solidFill>
                  <a:schemeClr val="tx1"/>
                </a:solidFill>
                <a:effectLst>
                  <a:outerShdw blurRad="38100" dist="19050" dir="2700000" algn="tl" rotWithShape="0">
                    <a:schemeClr val="dk1">
                      <a:alpha val="40000"/>
                    </a:schemeClr>
                  </a:outerShdw>
                </a:effectLst>
              </a:rPr>
              <a:t>Economic opportunities will likely arise where transportation infrastructures can ensure access to markets and resources. </a:t>
            </a:r>
          </a:p>
          <a:p>
            <a:pPr>
              <a:spcBef>
                <a:spcPts val="600"/>
              </a:spcBef>
              <a:spcAft>
                <a:spcPts val="600"/>
              </a:spcAft>
            </a:pPr>
            <a:r>
              <a:rPr lang="en-US" sz="2200" dirty="0">
                <a:ln w="0"/>
                <a:solidFill>
                  <a:schemeClr val="tx1"/>
                </a:solidFill>
                <a:effectLst>
                  <a:outerShdw blurRad="38100" dist="19050" dir="2700000" algn="tl" rotWithShape="0">
                    <a:schemeClr val="dk1">
                      <a:alpha val="40000"/>
                    </a:schemeClr>
                  </a:outerShdw>
                </a:effectLst>
              </a:rPr>
              <a:t>From the industrial revolution in the 19th century to globalization and economic integration processes of the late 20th and early the 21st centuries, world regions have been affected differently by economic development. </a:t>
            </a:r>
          </a:p>
          <a:p>
            <a:pPr>
              <a:spcBef>
                <a:spcPts val="600"/>
              </a:spcBef>
              <a:spcAft>
                <a:spcPts val="600"/>
              </a:spcAft>
            </a:pPr>
            <a:r>
              <a:rPr lang="en-US" sz="2200" dirty="0">
                <a:ln w="0"/>
                <a:solidFill>
                  <a:schemeClr val="tx1"/>
                </a:solidFill>
                <a:effectLst>
                  <a:outerShdw blurRad="38100" dist="19050" dir="2700000" algn="tl" rotWithShape="0">
                    <a:schemeClr val="dk1">
                      <a:alpha val="40000"/>
                    </a:schemeClr>
                  </a:outerShdw>
                </a:effectLst>
              </a:rPr>
              <a:t>International, regional, and local transportation systems have become fundamental components of economic activity. A growing share of the wealth is thus linked to trade and distribution. </a:t>
            </a:r>
          </a:p>
          <a:p>
            <a:pPr>
              <a:spcBef>
                <a:spcPts val="600"/>
              </a:spcBef>
              <a:spcAft>
                <a:spcPts val="600"/>
              </a:spcAft>
            </a:pPr>
            <a:r>
              <a:rPr lang="en-US" sz="2200" dirty="0">
                <a:ln w="0"/>
                <a:solidFill>
                  <a:schemeClr val="tx1"/>
                </a:solidFill>
                <a:effectLst>
                  <a:outerShdw blurRad="38100" dist="19050" dir="2700000" algn="tl" rotWithShape="0">
                    <a:schemeClr val="dk1">
                      <a:alpha val="40000"/>
                    </a:schemeClr>
                  </a:outerShdw>
                </a:effectLst>
              </a:rPr>
              <a:t>However, even if transportation positively impacts socioeconomic systems, there are also negative consequences, such as congestion, accidents, and mobility gaps.</a:t>
            </a:r>
          </a:p>
          <a:p>
            <a:pPr>
              <a:spcBef>
                <a:spcPts val="600"/>
              </a:spcBef>
              <a:spcAft>
                <a:spcPts val="600"/>
              </a:spcAft>
            </a:pPr>
            <a:r>
              <a:rPr lang="en-US" sz="2200" dirty="0">
                <a:ln w="0"/>
                <a:solidFill>
                  <a:schemeClr val="tx1"/>
                </a:solidFill>
                <a:effectLst>
                  <a:outerShdw blurRad="38100" dist="19050" dir="2700000" algn="tl" rotWithShape="0">
                    <a:schemeClr val="dk1">
                      <a:alpha val="40000"/>
                    </a:schemeClr>
                  </a:outerShdw>
                </a:effectLst>
              </a:rPr>
              <a:t> Transportation is also a commercial activity that benefits from operational attributes such as costs, capacity, efficiency, reliability, and speed. </a:t>
            </a:r>
          </a:p>
          <a:p>
            <a:pPr>
              <a:spcBef>
                <a:spcPts val="600"/>
              </a:spcBef>
              <a:spcAft>
                <a:spcPts val="600"/>
              </a:spcAft>
            </a:pPr>
            <a:r>
              <a:rPr lang="en-US" sz="2200" dirty="0">
                <a:ln w="0"/>
                <a:solidFill>
                  <a:schemeClr val="tx1"/>
                </a:solidFill>
                <a:effectLst>
                  <a:outerShdw blurRad="38100" dist="19050" dir="2700000" algn="tl" rotWithShape="0">
                    <a:schemeClr val="dk1">
                      <a:alpha val="40000"/>
                    </a:schemeClr>
                  </a:outerShdw>
                </a:effectLst>
              </a:rPr>
              <a:t>Transportation systems are evolving within a complex set of relationships between the transport supply, reflecting the operational capacity of the network, transport demand, and the mobility requirements of an economy.</a:t>
            </a:r>
          </a:p>
        </p:txBody>
      </p:sp>
    </p:spTree>
    <p:extLst>
      <p:ext uri="{BB962C8B-B14F-4D97-AF65-F5344CB8AC3E}">
        <p14:creationId xmlns:p14="http://schemas.microsoft.com/office/powerpoint/2010/main" val="3010825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A7CCE-A837-F977-A58A-8C1CBA6532F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202B4C4-B66D-255F-7DFB-4190708ACECC}"/>
              </a:ext>
            </a:extLst>
          </p:cNvPr>
          <p:cNvSpPr/>
          <p:nvPr/>
        </p:nvSpPr>
        <p:spPr>
          <a:xfrm>
            <a:off x="-1" y="0"/>
            <a:ext cx="12192000" cy="72096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Challenges for Transport Geography</a:t>
            </a:r>
          </a:p>
        </p:txBody>
      </p:sp>
      <p:sp>
        <p:nvSpPr>
          <p:cNvPr id="11" name="Rectangle 10">
            <a:extLst>
              <a:ext uri="{FF2B5EF4-FFF2-40B4-BE49-F238E27FC236}">
                <a16:creationId xmlns:a16="http://schemas.microsoft.com/office/drawing/2014/main" id="{C31DC516-619C-D2B6-669C-4FD407842BDC}"/>
              </a:ext>
            </a:extLst>
          </p:cNvPr>
          <p:cNvSpPr/>
          <p:nvPr/>
        </p:nvSpPr>
        <p:spPr>
          <a:xfrm>
            <a:off x="7716276" y="720969"/>
            <a:ext cx="4475721" cy="4484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000" dirty="0">
                <a:ln w="0"/>
                <a:solidFill>
                  <a:schemeClr val="tx1"/>
                </a:solidFill>
                <a:effectLst>
                  <a:outerShdw blurRad="38100" dist="19050" dir="2700000" algn="tl" rotWithShape="0">
                    <a:schemeClr val="dk1">
                      <a:alpha val="40000"/>
                    </a:schemeClr>
                  </a:outerShdw>
                </a:effectLst>
              </a:rPr>
              <a:t>Transport geography seeks to understand the spatial organization of mobility.</a:t>
            </a:r>
          </a:p>
          <a:p>
            <a:pPr>
              <a:spcBef>
                <a:spcPts val="600"/>
              </a:spcBef>
              <a:spcAft>
                <a:spcPts val="600"/>
              </a:spcAft>
            </a:pPr>
            <a:r>
              <a:rPr lang="en-US" sz="2000" dirty="0">
                <a:ln w="0"/>
                <a:solidFill>
                  <a:schemeClr val="tx1"/>
                </a:solidFill>
                <a:effectLst>
                  <a:outerShdw blurRad="38100" dist="19050" dir="2700000" algn="tl" rotWithShape="0">
                    <a:schemeClr val="dk1">
                      <a:alpha val="40000"/>
                    </a:schemeClr>
                  </a:outerShdw>
                </a:effectLst>
              </a:rPr>
              <a:t> It has emerged as a full-fledged field within geography with a strong propensity to include concepts and methods from other disciplines such as economics, engineering, environmental sciences, and sociology. </a:t>
            </a:r>
          </a:p>
          <a:p>
            <a:pPr>
              <a:spcBef>
                <a:spcPts val="600"/>
              </a:spcBef>
              <a:spcAft>
                <a:spcPts val="600"/>
              </a:spcAft>
            </a:pPr>
            <a:r>
              <a:rPr lang="en-US" sz="2000" dirty="0">
                <a:ln w="0"/>
                <a:solidFill>
                  <a:schemeClr val="tx1"/>
                </a:solidFill>
                <a:effectLst>
                  <a:outerShdw blurRad="38100" dist="19050" dir="2700000" algn="tl" rotWithShape="0">
                    <a:schemeClr val="dk1">
                      <a:alpha val="40000"/>
                    </a:schemeClr>
                  </a:outerShdw>
                </a:effectLst>
              </a:rPr>
              <a:t>Transportation is growing significantly and changing in the face of challenges and drivers of change, such as sustainability, congestion, governance, and technology. </a:t>
            </a:r>
          </a:p>
        </p:txBody>
      </p:sp>
      <p:pic>
        <p:nvPicPr>
          <p:cNvPr id="8" name="Picture 7">
            <a:extLst>
              <a:ext uri="{FF2B5EF4-FFF2-40B4-BE49-F238E27FC236}">
                <a16:creationId xmlns:a16="http://schemas.microsoft.com/office/drawing/2014/main" id="{7521C80C-F6AB-87AF-3A98-B6D3482E8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44" y="791305"/>
            <a:ext cx="7254388" cy="3945990"/>
          </a:xfrm>
          <a:prstGeom prst="rect">
            <a:avLst/>
          </a:prstGeom>
        </p:spPr>
      </p:pic>
      <p:sp>
        <p:nvSpPr>
          <p:cNvPr id="9" name="Rectangle 8">
            <a:extLst>
              <a:ext uri="{FF2B5EF4-FFF2-40B4-BE49-F238E27FC236}">
                <a16:creationId xmlns:a16="http://schemas.microsoft.com/office/drawing/2014/main" id="{631C4367-8F52-5F3D-FBD3-CB99CCF6C760}"/>
              </a:ext>
            </a:extLst>
          </p:cNvPr>
          <p:cNvSpPr/>
          <p:nvPr/>
        </p:nvSpPr>
        <p:spPr>
          <a:xfrm>
            <a:off x="0" y="5050302"/>
            <a:ext cx="12191997" cy="16599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000" dirty="0">
                <a:ln w="0"/>
                <a:solidFill>
                  <a:srgbClr val="7030A0"/>
                </a:solidFill>
                <a:effectLst>
                  <a:outerShdw blurRad="38100" dist="19050" dir="2700000" algn="tl" rotWithShape="0">
                    <a:schemeClr val="dk1">
                      <a:alpha val="40000"/>
                    </a:schemeClr>
                  </a:outerShdw>
                </a:effectLst>
              </a:rPr>
              <a:t>As the transport industry becomes more complex, conventional approaches, focusing on a narrow range of factors, have to be replaced by more nuanced analysis and solutions. </a:t>
            </a:r>
          </a:p>
          <a:p>
            <a:pPr>
              <a:spcBef>
                <a:spcPts val="600"/>
              </a:spcBef>
              <a:spcAft>
                <a:spcPts val="600"/>
              </a:spcAft>
            </a:pPr>
            <a:r>
              <a:rPr lang="en-US" sz="2000" dirty="0">
                <a:ln w="0"/>
                <a:solidFill>
                  <a:srgbClr val="7030A0"/>
                </a:solidFill>
                <a:effectLst>
                  <a:outerShdw blurRad="38100" dist="19050" dir="2700000" algn="tl" rotWithShape="0">
                    <a:schemeClr val="dk1">
                      <a:alpha val="40000"/>
                    </a:schemeClr>
                  </a:outerShdw>
                </a:effectLst>
              </a:rPr>
              <a:t>Further, issues related to freight mobility are assuming greater importance within the discipline, partly driven by the setting of global supply chains and the growth of urban freight distribution. </a:t>
            </a:r>
          </a:p>
        </p:txBody>
      </p:sp>
    </p:spTree>
    <p:extLst>
      <p:ext uri="{BB962C8B-B14F-4D97-AF65-F5344CB8AC3E}">
        <p14:creationId xmlns:p14="http://schemas.microsoft.com/office/powerpoint/2010/main" val="3848773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74C66-8FE0-5FC0-1172-03BFDD00B20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B1FA3F3-5774-65EC-4A78-DA2223990A52}"/>
              </a:ext>
            </a:extLst>
          </p:cNvPr>
          <p:cNvSpPr/>
          <p:nvPr/>
        </p:nvSpPr>
        <p:spPr>
          <a:xfrm>
            <a:off x="-1" y="0"/>
            <a:ext cx="12192000" cy="72096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Future Transportation Systems</a:t>
            </a:r>
          </a:p>
        </p:txBody>
      </p:sp>
      <p:sp>
        <p:nvSpPr>
          <p:cNvPr id="11" name="Rectangle 10">
            <a:extLst>
              <a:ext uri="{FF2B5EF4-FFF2-40B4-BE49-F238E27FC236}">
                <a16:creationId xmlns:a16="http://schemas.microsoft.com/office/drawing/2014/main" id="{67BD4249-4228-5179-B9C3-34DEB9202400}"/>
              </a:ext>
            </a:extLst>
          </p:cNvPr>
          <p:cNvSpPr/>
          <p:nvPr/>
        </p:nvSpPr>
        <p:spPr>
          <a:xfrm>
            <a:off x="-1" y="720970"/>
            <a:ext cx="12191999" cy="1065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7030A0"/>
                </a:solidFill>
              </a:rPr>
              <a:t>Transportation changes are either incremental or revolutionary. The future of transportation will be influenced by a higher integration between physical and information systems.</a:t>
            </a:r>
            <a:endParaRPr lang="en-US" sz="3200" dirty="0">
              <a:ln w="0"/>
              <a:solidFill>
                <a:srgbClr val="7030A0"/>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7E0043CB-8EFF-7430-69C1-6D219D222859}"/>
              </a:ext>
            </a:extLst>
          </p:cNvPr>
          <p:cNvPicPr>
            <a:picLocks noChangeAspect="1"/>
          </p:cNvPicPr>
          <p:nvPr/>
        </p:nvPicPr>
        <p:blipFill>
          <a:blip r:embed="rId2"/>
          <a:stretch>
            <a:fillRect/>
          </a:stretch>
        </p:blipFill>
        <p:spPr>
          <a:xfrm>
            <a:off x="-178192" y="2046186"/>
            <a:ext cx="6468563" cy="3310085"/>
          </a:xfrm>
          <a:prstGeom prst="rect">
            <a:avLst/>
          </a:prstGeom>
        </p:spPr>
      </p:pic>
      <p:pic>
        <p:nvPicPr>
          <p:cNvPr id="1026" name="Picture 2">
            <a:extLst>
              <a:ext uri="{FF2B5EF4-FFF2-40B4-BE49-F238E27FC236}">
                <a16:creationId xmlns:a16="http://schemas.microsoft.com/office/drawing/2014/main" id="{9B0F6911-4734-B432-20A8-57410B730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375" y="1786598"/>
            <a:ext cx="5486693" cy="34200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9E0321-5441-739E-663D-BE4C45F0DA15}"/>
              </a:ext>
            </a:extLst>
          </p:cNvPr>
          <p:cNvSpPr/>
          <p:nvPr/>
        </p:nvSpPr>
        <p:spPr>
          <a:xfrm>
            <a:off x="320980" y="5698820"/>
            <a:ext cx="12191999" cy="1065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7030A0"/>
                </a:solidFill>
              </a:rPr>
              <a:t>Past Trends and Uncertain Future</a:t>
            </a:r>
          </a:p>
          <a:p>
            <a:r>
              <a:rPr lang="en-US" sz="2400" b="1" dirty="0">
                <a:solidFill>
                  <a:srgbClr val="7030A0"/>
                </a:solidFill>
              </a:rPr>
              <a:t>Automation and Information Technologies</a:t>
            </a:r>
          </a:p>
          <a:p>
            <a:endParaRPr lang="en-US" sz="2400" b="1" dirty="0">
              <a:solidFill>
                <a:srgbClr val="7030A0"/>
              </a:solidFill>
            </a:endParaRPr>
          </a:p>
        </p:txBody>
      </p:sp>
      <p:sp>
        <p:nvSpPr>
          <p:cNvPr id="8" name="Rectangle 7">
            <a:extLst>
              <a:ext uri="{FF2B5EF4-FFF2-40B4-BE49-F238E27FC236}">
                <a16:creationId xmlns:a16="http://schemas.microsoft.com/office/drawing/2014/main" id="{D1E477B2-590A-3B65-7E94-058314E01975}"/>
              </a:ext>
            </a:extLst>
          </p:cNvPr>
          <p:cNvSpPr/>
          <p:nvPr/>
        </p:nvSpPr>
        <p:spPr>
          <a:xfrm>
            <a:off x="6611815" y="5698820"/>
            <a:ext cx="5385814" cy="1065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7030A0"/>
                </a:solidFill>
              </a:rPr>
              <a:t>Alternative Modes and Fuels</a:t>
            </a:r>
          </a:p>
          <a:p>
            <a:r>
              <a:rPr lang="en-US" sz="2400" b="1" dirty="0">
                <a:solidFill>
                  <a:srgbClr val="7030A0"/>
                </a:solidFill>
              </a:rPr>
              <a:t>Drivers of Change</a:t>
            </a:r>
          </a:p>
          <a:p>
            <a:endParaRPr lang="en-US" sz="2400" b="1" dirty="0">
              <a:solidFill>
                <a:srgbClr val="7030A0"/>
              </a:solidFill>
            </a:endParaRPr>
          </a:p>
        </p:txBody>
      </p:sp>
    </p:spTree>
    <p:extLst>
      <p:ext uri="{BB962C8B-B14F-4D97-AF65-F5344CB8AC3E}">
        <p14:creationId xmlns:p14="http://schemas.microsoft.com/office/powerpoint/2010/main" val="3550316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87D7-09EC-45D7-5539-80EBAEC467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F2A019-1F60-FF3E-9568-2D2B5D1CD27F}"/>
              </a:ext>
            </a:extLst>
          </p:cNvPr>
          <p:cNvSpPr/>
          <p:nvPr/>
        </p:nvSpPr>
        <p:spPr>
          <a:xfrm>
            <a:off x="914400" y="900332"/>
            <a:ext cx="10142806" cy="51909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a:t>Rail Transportation Systems</a:t>
            </a:r>
          </a:p>
        </p:txBody>
      </p:sp>
    </p:spTree>
    <p:extLst>
      <p:ext uri="{BB962C8B-B14F-4D97-AF65-F5344CB8AC3E}">
        <p14:creationId xmlns:p14="http://schemas.microsoft.com/office/powerpoint/2010/main" val="897916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4D63E-7E32-4C1F-0A1C-7C4AC778A03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2E8F7E3-46A5-042B-977F-1709F5B7D180}"/>
              </a:ext>
            </a:extLst>
          </p:cNvPr>
          <p:cNvSpPr/>
          <p:nvPr/>
        </p:nvSpPr>
        <p:spPr>
          <a:xfrm>
            <a:off x="-1" y="0"/>
            <a:ext cx="12192000" cy="72096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Railways as a Key Part of Integrated Transport Systems</a:t>
            </a:r>
          </a:p>
        </p:txBody>
      </p:sp>
      <p:sp>
        <p:nvSpPr>
          <p:cNvPr id="11" name="Rectangle 10">
            <a:extLst>
              <a:ext uri="{FF2B5EF4-FFF2-40B4-BE49-F238E27FC236}">
                <a16:creationId xmlns:a16="http://schemas.microsoft.com/office/drawing/2014/main" id="{7B1355D4-0F9E-5F9A-453F-431171705E73}"/>
              </a:ext>
            </a:extLst>
          </p:cNvPr>
          <p:cNvSpPr/>
          <p:nvPr/>
        </p:nvSpPr>
        <p:spPr>
          <a:xfrm>
            <a:off x="-1" y="720968"/>
            <a:ext cx="12191999" cy="61370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000" dirty="0">
                <a:ln w="0"/>
                <a:solidFill>
                  <a:schemeClr val="tx1"/>
                </a:solidFill>
                <a:effectLst>
                  <a:outerShdw blurRad="38100" dist="19050" dir="2700000" algn="tl" rotWithShape="0">
                    <a:schemeClr val="dk1">
                      <a:alpha val="40000"/>
                    </a:schemeClr>
                  </a:outerShdw>
                </a:effectLst>
              </a:rPr>
              <a:t>Railway always denoted as a key transport managed by the government. </a:t>
            </a:r>
          </a:p>
          <a:p>
            <a:pPr>
              <a:spcBef>
                <a:spcPts val="600"/>
              </a:spcBef>
              <a:spcAft>
                <a:spcPts val="600"/>
              </a:spcAft>
            </a:pPr>
            <a:r>
              <a:rPr lang="en-US" sz="2000" dirty="0">
                <a:ln w="0"/>
                <a:solidFill>
                  <a:schemeClr val="tx1"/>
                </a:solidFill>
                <a:effectLst>
                  <a:outerShdw blurRad="38100" dist="19050" dir="2700000" algn="tl" rotWithShape="0">
                    <a:schemeClr val="dk1">
                      <a:alpha val="40000"/>
                    </a:schemeClr>
                  </a:outerShdw>
                </a:effectLst>
              </a:rPr>
              <a:t>Rail transportation systems are networks for moving passengers and freight via trains, ranging from urban commuter lines to high-speed intercity services and extensive freight networks. </a:t>
            </a:r>
          </a:p>
          <a:p>
            <a:pPr>
              <a:spcBef>
                <a:spcPts val="600"/>
              </a:spcBef>
              <a:spcAft>
                <a:spcPts val="600"/>
              </a:spcAft>
            </a:pPr>
            <a:r>
              <a:rPr lang="en-US" sz="2000" dirty="0">
                <a:ln w="0"/>
                <a:solidFill>
                  <a:schemeClr val="tx1"/>
                </a:solidFill>
                <a:effectLst>
                  <a:outerShdw blurRad="38100" dist="19050" dir="2700000" algn="tl" rotWithShape="0">
                    <a:schemeClr val="dk1">
                      <a:alpha val="40000"/>
                    </a:schemeClr>
                  </a:outerShdw>
                </a:effectLst>
              </a:rPr>
              <a:t>Key features include their high energy efficiency, reduced environmental impact compared to road transport, and capacity for moving large volumes of goods over long distances economically. </a:t>
            </a:r>
          </a:p>
          <a:p>
            <a:pPr>
              <a:spcBef>
                <a:spcPts val="600"/>
              </a:spcBef>
              <a:spcAft>
                <a:spcPts val="600"/>
              </a:spcAft>
            </a:pPr>
            <a:r>
              <a:rPr lang="en-US" sz="2000" dirty="0">
                <a:ln w="0"/>
                <a:solidFill>
                  <a:schemeClr val="tx1"/>
                </a:solidFill>
                <a:effectLst>
                  <a:outerShdw blurRad="38100" dist="19050" dir="2700000" algn="tl" rotWithShape="0">
                    <a:schemeClr val="dk1">
                      <a:alpha val="40000"/>
                    </a:schemeClr>
                  </a:outerShdw>
                </a:effectLst>
              </a:rPr>
              <a:t>These systems involve specialized infrastructure like tracks, vehicles, and control systems, with continuous innovation focusing on safety, operational efficiency, and integration into broader transport networks </a:t>
            </a:r>
          </a:p>
          <a:p>
            <a:pPr>
              <a:spcBef>
                <a:spcPts val="600"/>
              </a:spcBef>
              <a:spcAft>
                <a:spcPts val="600"/>
              </a:spcAft>
            </a:pPr>
            <a:r>
              <a:rPr lang="en-US" sz="3200" b="1" dirty="0">
                <a:ln w="0"/>
                <a:solidFill>
                  <a:schemeClr val="tx1"/>
                </a:solidFill>
                <a:effectLst>
                  <a:outerShdw blurRad="38100" dist="19050" dir="2700000" algn="tl" rotWithShape="0">
                    <a:schemeClr val="dk1">
                      <a:alpha val="40000"/>
                    </a:schemeClr>
                  </a:outerShdw>
                </a:effectLst>
              </a:rPr>
              <a:t>Advantages and Trends</a:t>
            </a:r>
          </a:p>
          <a:p>
            <a:pPr>
              <a:spcBef>
                <a:spcPts val="600"/>
              </a:spcBef>
              <a:spcAft>
                <a:spcPts val="600"/>
              </a:spcAft>
            </a:pPr>
            <a:r>
              <a:rPr lang="en-US" sz="2000" b="1" dirty="0">
                <a:ln w="0"/>
                <a:solidFill>
                  <a:schemeClr val="tx1"/>
                </a:solidFill>
                <a:effectLst>
                  <a:outerShdw blurRad="38100" dist="19050" dir="2700000" algn="tl" rotWithShape="0">
                    <a:schemeClr val="dk1">
                      <a:alpha val="40000"/>
                    </a:schemeClr>
                  </a:outerShdw>
                </a:effectLst>
              </a:rPr>
              <a:t>Economical for Bulk Transport: </a:t>
            </a:r>
            <a:r>
              <a:rPr lang="en-US" sz="2000" dirty="0">
                <a:ln w="0"/>
                <a:solidFill>
                  <a:schemeClr val="tx1"/>
                </a:solidFill>
                <a:effectLst>
                  <a:outerShdw blurRad="38100" dist="19050" dir="2700000" algn="tl" rotWithShape="0">
                    <a:schemeClr val="dk1">
                      <a:alpha val="40000"/>
                    </a:schemeClr>
                  </a:outerShdw>
                </a:effectLst>
              </a:rPr>
              <a:t>A primary advantage for transporting large volumes of goods over long distances. </a:t>
            </a:r>
          </a:p>
          <a:p>
            <a:pPr>
              <a:spcBef>
                <a:spcPts val="600"/>
              </a:spcBef>
              <a:spcAft>
                <a:spcPts val="600"/>
              </a:spcAft>
            </a:pPr>
            <a:r>
              <a:rPr lang="en-US" sz="2000" b="1" dirty="0">
                <a:ln w="0"/>
                <a:solidFill>
                  <a:schemeClr val="tx1"/>
                </a:solidFill>
                <a:effectLst>
                  <a:outerShdw blurRad="38100" dist="19050" dir="2700000" algn="tl" rotWithShape="0">
                    <a:schemeClr val="dk1">
                      <a:alpha val="40000"/>
                    </a:schemeClr>
                  </a:outerShdw>
                </a:effectLst>
              </a:rPr>
              <a:t>Sustainability: </a:t>
            </a:r>
            <a:r>
              <a:rPr lang="en-US" sz="2000" dirty="0">
                <a:ln w="0"/>
                <a:solidFill>
                  <a:schemeClr val="tx1"/>
                </a:solidFill>
                <a:effectLst>
                  <a:outerShdw blurRad="38100" dist="19050" dir="2700000" algn="tl" rotWithShape="0">
                    <a:schemeClr val="dk1">
                      <a:alpha val="40000"/>
                    </a:schemeClr>
                  </a:outerShdw>
                </a:effectLst>
              </a:rPr>
              <a:t>Contributes to lower environmental degradation and reduced external costs. </a:t>
            </a:r>
          </a:p>
          <a:p>
            <a:pPr>
              <a:spcBef>
                <a:spcPts val="600"/>
              </a:spcBef>
              <a:spcAft>
                <a:spcPts val="600"/>
              </a:spcAft>
            </a:pPr>
            <a:r>
              <a:rPr lang="en-US" sz="2000" b="1" dirty="0">
                <a:ln w="0"/>
                <a:solidFill>
                  <a:schemeClr val="tx1"/>
                </a:solidFill>
                <a:effectLst>
                  <a:outerShdw blurRad="38100" dist="19050" dir="2700000" algn="tl" rotWithShape="0">
                    <a:schemeClr val="dk1">
                      <a:alpha val="40000"/>
                    </a:schemeClr>
                  </a:outerShdw>
                </a:effectLst>
              </a:rPr>
              <a:t>Integration: </a:t>
            </a:r>
            <a:r>
              <a:rPr lang="en-US" sz="2000" dirty="0">
                <a:ln w="0"/>
                <a:solidFill>
                  <a:schemeClr val="tx1"/>
                </a:solidFill>
                <a:effectLst>
                  <a:outerShdw blurRad="38100" dist="19050" dir="2700000" algn="tl" rotWithShape="0">
                    <a:schemeClr val="dk1">
                      <a:alpha val="40000"/>
                    </a:schemeClr>
                  </a:outerShdw>
                </a:effectLst>
              </a:rPr>
              <a:t>Modern systems aim to be an integral part of wider transport networks, providing seamless connections. </a:t>
            </a:r>
          </a:p>
          <a:p>
            <a:pPr>
              <a:spcBef>
                <a:spcPts val="600"/>
              </a:spcBef>
              <a:spcAft>
                <a:spcPts val="600"/>
              </a:spcAft>
            </a:pPr>
            <a:r>
              <a:rPr lang="en-US" sz="2000" b="1" dirty="0">
                <a:ln w="0"/>
                <a:solidFill>
                  <a:schemeClr val="tx1"/>
                </a:solidFill>
                <a:effectLst>
                  <a:outerShdw blurRad="38100" dist="19050" dir="2700000" algn="tl" rotWithShape="0">
                    <a:schemeClr val="dk1">
                      <a:alpha val="40000"/>
                    </a:schemeClr>
                  </a:outerShdw>
                </a:effectLst>
              </a:rPr>
              <a:t>Innovation: </a:t>
            </a:r>
            <a:r>
              <a:rPr lang="en-US" sz="2000" dirty="0">
                <a:ln w="0"/>
                <a:solidFill>
                  <a:schemeClr val="tx1"/>
                </a:solidFill>
                <a:effectLst>
                  <a:outerShdw blurRad="38100" dist="19050" dir="2700000" algn="tl" rotWithShape="0">
                    <a:schemeClr val="dk1">
                      <a:alpha val="40000"/>
                    </a:schemeClr>
                  </a:outerShdw>
                </a:effectLst>
              </a:rPr>
              <a:t>Ongoing developments in high-speed technology, safety features, and operational flexibility through technologies like containerization are crucial trends. </a:t>
            </a:r>
          </a:p>
        </p:txBody>
      </p:sp>
    </p:spTree>
    <p:extLst>
      <p:ext uri="{BB962C8B-B14F-4D97-AF65-F5344CB8AC3E}">
        <p14:creationId xmlns:p14="http://schemas.microsoft.com/office/powerpoint/2010/main" val="254829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C3C00-BE5A-3751-6116-434AE78321B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B44F0C7-25A3-5F46-3312-5364632C02F5}"/>
              </a:ext>
            </a:extLst>
          </p:cNvPr>
          <p:cNvSpPr/>
          <p:nvPr/>
        </p:nvSpPr>
        <p:spPr>
          <a:xfrm>
            <a:off x="-1" y="0"/>
            <a:ext cx="12192000" cy="72096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Rail Transport Network</a:t>
            </a:r>
          </a:p>
        </p:txBody>
      </p:sp>
      <p:pic>
        <p:nvPicPr>
          <p:cNvPr id="3" name="Picture 2">
            <a:extLst>
              <a:ext uri="{FF2B5EF4-FFF2-40B4-BE49-F238E27FC236}">
                <a16:creationId xmlns:a16="http://schemas.microsoft.com/office/drawing/2014/main" id="{1A7AED7E-B7D2-45B7-0119-CBB426AC9852}"/>
              </a:ext>
            </a:extLst>
          </p:cNvPr>
          <p:cNvPicPr>
            <a:picLocks noChangeAspect="1"/>
          </p:cNvPicPr>
          <p:nvPr/>
        </p:nvPicPr>
        <p:blipFill>
          <a:blip r:embed="rId2"/>
          <a:stretch>
            <a:fillRect/>
          </a:stretch>
        </p:blipFill>
        <p:spPr>
          <a:xfrm>
            <a:off x="181068" y="720968"/>
            <a:ext cx="4292457" cy="5971735"/>
          </a:xfrm>
          <a:prstGeom prst="rect">
            <a:avLst/>
          </a:prstGeom>
        </p:spPr>
      </p:pic>
      <p:pic>
        <p:nvPicPr>
          <p:cNvPr id="8" name="Picture 7">
            <a:extLst>
              <a:ext uri="{FF2B5EF4-FFF2-40B4-BE49-F238E27FC236}">
                <a16:creationId xmlns:a16="http://schemas.microsoft.com/office/drawing/2014/main" id="{1DC33BC1-CD69-1429-D8C5-3309ADF403A5}"/>
              </a:ext>
            </a:extLst>
          </p:cNvPr>
          <p:cNvPicPr>
            <a:picLocks noChangeAspect="1"/>
          </p:cNvPicPr>
          <p:nvPr/>
        </p:nvPicPr>
        <p:blipFill>
          <a:blip r:embed="rId3"/>
          <a:stretch>
            <a:fillRect/>
          </a:stretch>
        </p:blipFill>
        <p:spPr>
          <a:xfrm>
            <a:off x="8117058" y="720968"/>
            <a:ext cx="4074941" cy="6137032"/>
          </a:xfrm>
          <a:prstGeom prst="rect">
            <a:avLst/>
          </a:prstGeom>
        </p:spPr>
      </p:pic>
      <p:sp>
        <p:nvSpPr>
          <p:cNvPr id="9" name="Rectangle 8">
            <a:extLst>
              <a:ext uri="{FF2B5EF4-FFF2-40B4-BE49-F238E27FC236}">
                <a16:creationId xmlns:a16="http://schemas.microsoft.com/office/drawing/2014/main" id="{487C0035-EBB8-B80F-1045-ECFC8F8E4222}"/>
              </a:ext>
            </a:extLst>
          </p:cNvPr>
          <p:cNvSpPr/>
          <p:nvPr/>
        </p:nvSpPr>
        <p:spPr>
          <a:xfrm>
            <a:off x="4825219" y="1083212"/>
            <a:ext cx="3052690" cy="17584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Zones</a:t>
            </a:r>
          </a:p>
          <a:p>
            <a:pPr algn="ctr"/>
            <a:r>
              <a:rPr lang="en-US" sz="2400" dirty="0">
                <a:ln w="0"/>
                <a:solidFill>
                  <a:schemeClr val="tx1"/>
                </a:solidFill>
                <a:effectLst>
                  <a:outerShdw blurRad="38100" dist="19050" dir="2700000" algn="tl" rotWithShape="0">
                    <a:schemeClr val="dk1">
                      <a:alpha val="40000"/>
                    </a:schemeClr>
                  </a:outerShdw>
                </a:effectLst>
              </a:rPr>
              <a:t>Stations</a:t>
            </a:r>
          </a:p>
          <a:p>
            <a:pPr algn="ctr"/>
            <a:r>
              <a:rPr lang="en-US" sz="2400" dirty="0">
                <a:ln w="0"/>
                <a:solidFill>
                  <a:schemeClr val="tx1"/>
                </a:solidFill>
                <a:effectLst>
                  <a:outerShdw blurRad="38100" dist="19050" dir="2700000" algn="tl" rotWithShape="0">
                    <a:schemeClr val="dk1">
                      <a:alpha val="40000"/>
                    </a:schemeClr>
                  </a:outerShdw>
                </a:effectLst>
              </a:rPr>
              <a:t>Broad-gauge</a:t>
            </a:r>
          </a:p>
          <a:p>
            <a:pPr algn="ctr"/>
            <a:r>
              <a:rPr lang="en-US" sz="2400" dirty="0">
                <a:ln w="0"/>
                <a:solidFill>
                  <a:schemeClr val="tx1"/>
                </a:solidFill>
                <a:effectLst>
                  <a:outerShdw blurRad="38100" dist="19050" dir="2700000" algn="tl" rotWithShape="0">
                    <a:schemeClr val="dk1">
                      <a:alpha val="40000"/>
                    </a:schemeClr>
                  </a:outerShdw>
                </a:effectLst>
              </a:rPr>
              <a:t>Meter gauge</a:t>
            </a:r>
          </a:p>
          <a:p>
            <a:pPr algn="ctr"/>
            <a:r>
              <a:rPr lang="en-US" sz="2400" dirty="0">
                <a:ln w="0"/>
                <a:solidFill>
                  <a:schemeClr val="tx1"/>
                </a:solidFill>
                <a:effectLst>
                  <a:outerShdw blurRad="38100" dist="19050" dir="2700000" algn="tl" rotWithShape="0">
                    <a:schemeClr val="dk1">
                      <a:alpha val="40000"/>
                    </a:schemeClr>
                  </a:outerShdw>
                </a:effectLst>
              </a:rPr>
              <a:t>Dual Gauge</a:t>
            </a:r>
            <a:endParaRPr lang="en-US" dirty="0"/>
          </a:p>
        </p:txBody>
      </p:sp>
      <p:sp>
        <p:nvSpPr>
          <p:cNvPr id="10" name="Rectangle 9">
            <a:extLst>
              <a:ext uri="{FF2B5EF4-FFF2-40B4-BE49-F238E27FC236}">
                <a16:creationId xmlns:a16="http://schemas.microsoft.com/office/drawing/2014/main" id="{D3FDB886-18CE-5541-086C-BEEFEB4789F5}"/>
              </a:ext>
            </a:extLst>
          </p:cNvPr>
          <p:cNvSpPr/>
          <p:nvPr/>
        </p:nvSpPr>
        <p:spPr>
          <a:xfrm>
            <a:off x="4712674" y="3789484"/>
            <a:ext cx="3052690" cy="17584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Where to work?</a:t>
            </a:r>
            <a:endParaRPr lang="en-US" dirty="0"/>
          </a:p>
        </p:txBody>
      </p:sp>
    </p:spTree>
    <p:extLst>
      <p:ext uri="{BB962C8B-B14F-4D97-AF65-F5344CB8AC3E}">
        <p14:creationId xmlns:p14="http://schemas.microsoft.com/office/powerpoint/2010/main" val="3898313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C618DB-401C-B8A4-E42F-094FE0B81EEF}"/>
              </a:ext>
            </a:extLst>
          </p:cNvPr>
          <p:cNvSpPr/>
          <p:nvPr/>
        </p:nvSpPr>
        <p:spPr>
          <a:xfrm>
            <a:off x="914400" y="900332"/>
            <a:ext cx="10142806" cy="51909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a:t>Freight Transportation Systems</a:t>
            </a:r>
          </a:p>
        </p:txBody>
      </p:sp>
    </p:spTree>
    <p:extLst>
      <p:ext uri="{BB962C8B-B14F-4D97-AF65-F5344CB8AC3E}">
        <p14:creationId xmlns:p14="http://schemas.microsoft.com/office/powerpoint/2010/main" val="3780313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BD4247-8C49-F401-C9E1-13C2FF7EB1AE}"/>
              </a:ext>
            </a:extLst>
          </p:cNvPr>
          <p:cNvSpPr/>
          <p:nvPr/>
        </p:nvSpPr>
        <p:spPr>
          <a:xfrm>
            <a:off x="2590801" y="2298247"/>
            <a:ext cx="1828799" cy="14899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Node( Seaport, Airport, River Port, Land Port, Pipeline Station/Port)</a:t>
            </a:r>
          </a:p>
        </p:txBody>
      </p:sp>
      <p:sp>
        <p:nvSpPr>
          <p:cNvPr id="5" name="Rectangle 4">
            <a:extLst>
              <a:ext uri="{FF2B5EF4-FFF2-40B4-BE49-F238E27FC236}">
                <a16:creationId xmlns:a16="http://schemas.microsoft.com/office/drawing/2014/main" id="{CFE8CEDC-9B3D-E07A-6C1C-3D8B427E780E}"/>
              </a:ext>
            </a:extLst>
          </p:cNvPr>
          <p:cNvSpPr/>
          <p:nvPr/>
        </p:nvSpPr>
        <p:spPr>
          <a:xfrm>
            <a:off x="4397829" y="1279058"/>
            <a:ext cx="2884714" cy="38535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t>Passage</a:t>
            </a:r>
          </a:p>
          <a:p>
            <a:pPr algn="ctr"/>
            <a:endParaRPr lang="en-US" sz="3200" b="1" dirty="0"/>
          </a:p>
          <a:p>
            <a:pPr algn="ctr"/>
            <a:endParaRPr lang="en-US" dirty="0"/>
          </a:p>
          <a:p>
            <a:pPr algn="ctr"/>
            <a:r>
              <a:rPr lang="en-US" dirty="0"/>
              <a:t>Mode ( Water, Air, Road, Rail and Pipeline)</a:t>
            </a:r>
          </a:p>
        </p:txBody>
      </p:sp>
      <p:sp>
        <p:nvSpPr>
          <p:cNvPr id="6" name="Rectangle 5">
            <a:extLst>
              <a:ext uri="{FF2B5EF4-FFF2-40B4-BE49-F238E27FC236}">
                <a16:creationId xmlns:a16="http://schemas.microsoft.com/office/drawing/2014/main" id="{C6BED4FE-82B3-CA20-A932-F1CE56BABC47}"/>
              </a:ext>
            </a:extLst>
          </p:cNvPr>
          <p:cNvSpPr/>
          <p:nvPr/>
        </p:nvSpPr>
        <p:spPr>
          <a:xfrm>
            <a:off x="7304314" y="2405743"/>
            <a:ext cx="1894115" cy="152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Node( Seaport, Airport, River Port, Land Port, Pipeline Station/Port)</a:t>
            </a:r>
          </a:p>
        </p:txBody>
      </p:sp>
      <p:sp>
        <p:nvSpPr>
          <p:cNvPr id="7" name="Rectangle: Top Corners Snipped 6">
            <a:extLst>
              <a:ext uri="{FF2B5EF4-FFF2-40B4-BE49-F238E27FC236}">
                <a16:creationId xmlns:a16="http://schemas.microsoft.com/office/drawing/2014/main" id="{E866C15B-85C7-DD0D-1E87-34069E804EF6}"/>
              </a:ext>
            </a:extLst>
          </p:cNvPr>
          <p:cNvSpPr/>
          <p:nvPr/>
        </p:nvSpPr>
        <p:spPr>
          <a:xfrm>
            <a:off x="2032907" y="5772150"/>
            <a:ext cx="7674427" cy="778329"/>
          </a:xfrm>
          <a:prstGeom prst="snip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tx1"/>
                </a:solidFill>
              </a:rPr>
              <a:t>Freight Transport Geography</a:t>
            </a:r>
          </a:p>
        </p:txBody>
      </p:sp>
      <p:cxnSp>
        <p:nvCxnSpPr>
          <p:cNvPr id="11" name="Straight Connector 10">
            <a:extLst>
              <a:ext uri="{FF2B5EF4-FFF2-40B4-BE49-F238E27FC236}">
                <a16:creationId xmlns:a16="http://schemas.microsoft.com/office/drawing/2014/main" id="{FD66101F-479F-31D2-29DA-09863A0F369E}"/>
              </a:ext>
            </a:extLst>
          </p:cNvPr>
          <p:cNvCxnSpPr/>
          <p:nvPr/>
        </p:nvCxnSpPr>
        <p:spPr>
          <a:xfrm>
            <a:off x="1240971" y="1240971"/>
            <a:ext cx="1578429" cy="1164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3BADDF-EACC-6B6E-833C-2B201037D86C}"/>
              </a:ext>
            </a:extLst>
          </p:cNvPr>
          <p:cNvCxnSpPr>
            <a:cxnSpLocks/>
          </p:cNvCxnSpPr>
          <p:nvPr/>
        </p:nvCxnSpPr>
        <p:spPr>
          <a:xfrm>
            <a:off x="805543" y="3096986"/>
            <a:ext cx="199208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790113-400F-D057-3E92-4C442D0F31B4}"/>
              </a:ext>
            </a:extLst>
          </p:cNvPr>
          <p:cNvCxnSpPr>
            <a:cxnSpLocks/>
          </p:cNvCxnSpPr>
          <p:nvPr/>
        </p:nvCxnSpPr>
        <p:spPr>
          <a:xfrm flipV="1">
            <a:off x="1328057" y="3788229"/>
            <a:ext cx="1507672" cy="10341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B4B5CE-9E27-D478-7B70-30BE97F34EFC}"/>
              </a:ext>
            </a:extLst>
          </p:cNvPr>
          <p:cNvCxnSpPr>
            <a:cxnSpLocks/>
          </p:cNvCxnSpPr>
          <p:nvPr/>
        </p:nvCxnSpPr>
        <p:spPr>
          <a:xfrm flipV="1">
            <a:off x="9176657" y="1676400"/>
            <a:ext cx="2079172" cy="7293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2F5B13-0FFB-8FCC-1186-2A745A3E2D33}"/>
              </a:ext>
            </a:extLst>
          </p:cNvPr>
          <p:cNvCxnSpPr/>
          <p:nvPr/>
        </p:nvCxnSpPr>
        <p:spPr>
          <a:xfrm>
            <a:off x="9198429" y="3929743"/>
            <a:ext cx="1578429" cy="1164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3A7FE6-D4CB-F717-AA63-D57632D9313D}"/>
              </a:ext>
            </a:extLst>
          </p:cNvPr>
          <p:cNvCxnSpPr>
            <a:cxnSpLocks/>
          </p:cNvCxnSpPr>
          <p:nvPr/>
        </p:nvCxnSpPr>
        <p:spPr>
          <a:xfrm>
            <a:off x="9198429" y="3110593"/>
            <a:ext cx="2275114" cy="244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1EC49E3-F729-8213-BD26-027CF2F847BE}"/>
              </a:ext>
            </a:extLst>
          </p:cNvPr>
          <p:cNvSpPr/>
          <p:nvPr/>
        </p:nvSpPr>
        <p:spPr>
          <a:xfrm>
            <a:off x="163286" y="838200"/>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Last mile</a:t>
            </a:r>
          </a:p>
        </p:txBody>
      </p:sp>
      <p:sp>
        <p:nvSpPr>
          <p:cNvPr id="22" name="Rectangle 21">
            <a:extLst>
              <a:ext uri="{FF2B5EF4-FFF2-40B4-BE49-F238E27FC236}">
                <a16:creationId xmlns:a16="http://schemas.microsoft.com/office/drawing/2014/main" id="{CD04A154-38C8-B77F-A373-3CCDA119F8C9}"/>
              </a:ext>
            </a:extLst>
          </p:cNvPr>
          <p:cNvSpPr/>
          <p:nvPr/>
        </p:nvSpPr>
        <p:spPr>
          <a:xfrm>
            <a:off x="10886" y="2895606"/>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Last mile</a:t>
            </a:r>
          </a:p>
        </p:txBody>
      </p:sp>
      <p:sp>
        <p:nvSpPr>
          <p:cNvPr id="23" name="Rectangle 22">
            <a:extLst>
              <a:ext uri="{FF2B5EF4-FFF2-40B4-BE49-F238E27FC236}">
                <a16:creationId xmlns:a16="http://schemas.microsoft.com/office/drawing/2014/main" id="{F778CD35-263D-A7C2-3B5F-E82F88B47A25}"/>
              </a:ext>
            </a:extLst>
          </p:cNvPr>
          <p:cNvSpPr/>
          <p:nvPr/>
        </p:nvSpPr>
        <p:spPr>
          <a:xfrm>
            <a:off x="136071" y="4691756"/>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Last mile</a:t>
            </a:r>
          </a:p>
        </p:txBody>
      </p:sp>
      <p:sp>
        <p:nvSpPr>
          <p:cNvPr id="24" name="Rectangle 23">
            <a:extLst>
              <a:ext uri="{FF2B5EF4-FFF2-40B4-BE49-F238E27FC236}">
                <a16:creationId xmlns:a16="http://schemas.microsoft.com/office/drawing/2014/main" id="{CC2A5133-C29B-3E5E-AA36-9721BF4ED0AC}"/>
              </a:ext>
            </a:extLst>
          </p:cNvPr>
          <p:cNvSpPr/>
          <p:nvPr/>
        </p:nvSpPr>
        <p:spPr>
          <a:xfrm>
            <a:off x="10853057" y="4980220"/>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Last mile</a:t>
            </a:r>
          </a:p>
        </p:txBody>
      </p:sp>
      <p:sp>
        <p:nvSpPr>
          <p:cNvPr id="25" name="Rectangle 24">
            <a:extLst>
              <a:ext uri="{FF2B5EF4-FFF2-40B4-BE49-F238E27FC236}">
                <a16:creationId xmlns:a16="http://schemas.microsoft.com/office/drawing/2014/main" id="{4CD92C17-7C3D-A44E-DF50-D27A5C5DEA5F}"/>
              </a:ext>
            </a:extLst>
          </p:cNvPr>
          <p:cNvSpPr/>
          <p:nvPr/>
        </p:nvSpPr>
        <p:spPr>
          <a:xfrm>
            <a:off x="10847615" y="2921459"/>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Last mile</a:t>
            </a:r>
          </a:p>
        </p:txBody>
      </p:sp>
      <p:sp>
        <p:nvSpPr>
          <p:cNvPr id="26" name="Rectangle 25">
            <a:extLst>
              <a:ext uri="{FF2B5EF4-FFF2-40B4-BE49-F238E27FC236}">
                <a16:creationId xmlns:a16="http://schemas.microsoft.com/office/drawing/2014/main" id="{101FA325-42FB-C3B5-B4B5-92478E701CEB}"/>
              </a:ext>
            </a:extLst>
          </p:cNvPr>
          <p:cNvSpPr/>
          <p:nvPr/>
        </p:nvSpPr>
        <p:spPr>
          <a:xfrm>
            <a:off x="10853057" y="1545759"/>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Last mile</a:t>
            </a:r>
          </a:p>
        </p:txBody>
      </p:sp>
      <p:pic>
        <p:nvPicPr>
          <p:cNvPr id="27" name="Picture 26">
            <a:extLst>
              <a:ext uri="{FF2B5EF4-FFF2-40B4-BE49-F238E27FC236}">
                <a16:creationId xmlns:a16="http://schemas.microsoft.com/office/drawing/2014/main" id="{5958AEE1-15BC-032D-1079-A625288216C3}"/>
              </a:ext>
            </a:extLst>
          </p:cNvPr>
          <p:cNvPicPr>
            <a:picLocks noChangeAspect="1"/>
          </p:cNvPicPr>
          <p:nvPr/>
        </p:nvPicPr>
        <p:blipFill>
          <a:blip r:embed="rId2"/>
          <a:stretch>
            <a:fillRect/>
          </a:stretch>
        </p:blipFill>
        <p:spPr>
          <a:xfrm>
            <a:off x="4376058" y="1039579"/>
            <a:ext cx="2884714" cy="718445"/>
          </a:xfrm>
          <a:prstGeom prst="rect">
            <a:avLst/>
          </a:prstGeom>
        </p:spPr>
      </p:pic>
      <p:pic>
        <p:nvPicPr>
          <p:cNvPr id="28" name="Picture 27">
            <a:extLst>
              <a:ext uri="{FF2B5EF4-FFF2-40B4-BE49-F238E27FC236}">
                <a16:creationId xmlns:a16="http://schemas.microsoft.com/office/drawing/2014/main" id="{5DCA6F2D-E813-43DC-D676-DAE589B60615}"/>
              </a:ext>
            </a:extLst>
          </p:cNvPr>
          <p:cNvPicPr>
            <a:picLocks noChangeAspect="1"/>
          </p:cNvPicPr>
          <p:nvPr/>
        </p:nvPicPr>
        <p:blipFill>
          <a:blip r:embed="rId3"/>
          <a:stretch>
            <a:fillRect/>
          </a:stretch>
        </p:blipFill>
        <p:spPr>
          <a:xfrm>
            <a:off x="4410755" y="1709391"/>
            <a:ext cx="2881311" cy="544311"/>
          </a:xfrm>
          <a:prstGeom prst="rect">
            <a:avLst/>
          </a:prstGeom>
        </p:spPr>
      </p:pic>
      <p:pic>
        <p:nvPicPr>
          <p:cNvPr id="30" name="Picture 29">
            <a:extLst>
              <a:ext uri="{FF2B5EF4-FFF2-40B4-BE49-F238E27FC236}">
                <a16:creationId xmlns:a16="http://schemas.microsoft.com/office/drawing/2014/main" id="{C7162D25-5B50-F0A2-BC2B-80EDCEBC4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322" y="4566828"/>
            <a:ext cx="2857500" cy="550150"/>
          </a:xfrm>
          <a:prstGeom prst="rect">
            <a:avLst/>
          </a:prstGeom>
        </p:spPr>
      </p:pic>
      <p:pic>
        <p:nvPicPr>
          <p:cNvPr id="32" name="Picture 31">
            <a:extLst>
              <a:ext uri="{FF2B5EF4-FFF2-40B4-BE49-F238E27FC236}">
                <a16:creationId xmlns:a16="http://schemas.microsoft.com/office/drawing/2014/main" id="{9FF47BA1-9827-D890-DC6D-606BA276662B}"/>
              </a:ext>
            </a:extLst>
          </p:cNvPr>
          <p:cNvPicPr>
            <a:picLocks noChangeAspect="1"/>
          </p:cNvPicPr>
          <p:nvPr/>
        </p:nvPicPr>
        <p:blipFill>
          <a:blip r:embed="rId5"/>
          <a:stretch>
            <a:fillRect/>
          </a:stretch>
        </p:blipFill>
        <p:spPr>
          <a:xfrm>
            <a:off x="4416197" y="4205992"/>
            <a:ext cx="2896281" cy="345201"/>
          </a:xfrm>
          <a:prstGeom prst="rect">
            <a:avLst/>
          </a:prstGeom>
        </p:spPr>
      </p:pic>
      <p:pic>
        <p:nvPicPr>
          <p:cNvPr id="31" name="Picture 30">
            <a:extLst>
              <a:ext uri="{FF2B5EF4-FFF2-40B4-BE49-F238E27FC236}">
                <a16:creationId xmlns:a16="http://schemas.microsoft.com/office/drawing/2014/main" id="{C7F76C26-B63F-A484-4BF6-202C40864EFA}"/>
              </a:ext>
            </a:extLst>
          </p:cNvPr>
          <p:cNvPicPr>
            <a:picLocks noChangeAspect="1"/>
          </p:cNvPicPr>
          <p:nvPr/>
        </p:nvPicPr>
        <p:blipFill>
          <a:blip r:embed="rId6"/>
          <a:stretch>
            <a:fillRect/>
          </a:stretch>
        </p:blipFill>
        <p:spPr>
          <a:xfrm>
            <a:off x="4407013" y="2853443"/>
            <a:ext cx="2888118" cy="575557"/>
          </a:xfrm>
          <a:prstGeom prst="rect">
            <a:avLst/>
          </a:prstGeom>
        </p:spPr>
      </p:pic>
      <p:cxnSp>
        <p:nvCxnSpPr>
          <p:cNvPr id="33" name="Straight Connector 32">
            <a:extLst>
              <a:ext uri="{FF2B5EF4-FFF2-40B4-BE49-F238E27FC236}">
                <a16:creationId xmlns:a16="http://schemas.microsoft.com/office/drawing/2014/main" id="{0184C116-E663-1F21-683A-E73BA781B807}"/>
              </a:ext>
            </a:extLst>
          </p:cNvPr>
          <p:cNvCxnSpPr>
            <a:cxnSpLocks/>
          </p:cNvCxnSpPr>
          <p:nvPr/>
        </p:nvCxnSpPr>
        <p:spPr>
          <a:xfrm flipV="1">
            <a:off x="9089571" y="563336"/>
            <a:ext cx="1426029" cy="19294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503BF4F-E03A-53DB-2C0B-AA5169E6EC65}"/>
              </a:ext>
            </a:extLst>
          </p:cNvPr>
          <p:cNvSpPr/>
          <p:nvPr/>
        </p:nvSpPr>
        <p:spPr>
          <a:xfrm>
            <a:off x="10586357" y="315686"/>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Last mile</a:t>
            </a:r>
          </a:p>
        </p:txBody>
      </p:sp>
      <p:sp>
        <p:nvSpPr>
          <p:cNvPr id="37" name="Rectangle 36">
            <a:extLst>
              <a:ext uri="{FF2B5EF4-FFF2-40B4-BE49-F238E27FC236}">
                <a16:creationId xmlns:a16="http://schemas.microsoft.com/office/drawing/2014/main" id="{C96AF520-0585-691A-AA2E-0EAF3DB802AE}"/>
              </a:ext>
            </a:extLst>
          </p:cNvPr>
          <p:cNvSpPr/>
          <p:nvPr/>
        </p:nvSpPr>
        <p:spPr>
          <a:xfrm>
            <a:off x="1801586" y="227733"/>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Last mile</a:t>
            </a:r>
          </a:p>
        </p:txBody>
      </p:sp>
      <p:cxnSp>
        <p:nvCxnSpPr>
          <p:cNvPr id="38" name="Straight Connector 37">
            <a:extLst>
              <a:ext uri="{FF2B5EF4-FFF2-40B4-BE49-F238E27FC236}">
                <a16:creationId xmlns:a16="http://schemas.microsoft.com/office/drawing/2014/main" id="{2A257F31-75A3-23AB-205B-055E829CA194}"/>
              </a:ext>
            </a:extLst>
          </p:cNvPr>
          <p:cNvCxnSpPr>
            <a:cxnSpLocks/>
          </p:cNvCxnSpPr>
          <p:nvPr/>
        </p:nvCxnSpPr>
        <p:spPr>
          <a:xfrm>
            <a:off x="2367642" y="625036"/>
            <a:ext cx="481693" cy="167321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240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BD4247-8C49-F401-C9E1-13C2FF7EB1AE}"/>
              </a:ext>
            </a:extLst>
          </p:cNvPr>
          <p:cNvSpPr/>
          <p:nvPr/>
        </p:nvSpPr>
        <p:spPr>
          <a:xfrm>
            <a:off x="2819400" y="2405743"/>
            <a:ext cx="1600200" cy="13824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Unimodal</a:t>
            </a:r>
          </a:p>
          <a:p>
            <a:pPr algn="ctr"/>
            <a:r>
              <a:rPr lang="en-US" dirty="0"/>
              <a:t>Multimodal</a:t>
            </a:r>
          </a:p>
          <a:p>
            <a:pPr algn="ctr"/>
            <a:r>
              <a:rPr lang="en-US" dirty="0"/>
              <a:t>Intermodal</a:t>
            </a:r>
          </a:p>
          <a:p>
            <a:pPr algn="ctr"/>
            <a:endParaRPr lang="en-US" dirty="0"/>
          </a:p>
        </p:txBody>
      </p:sp>
      <p:sp>
        <p:nvSpPr>
          <p:cNvPr id="6" name="Rectangle 5">
            <a:extLst>
              <a:ext uri="{FF2B5EF4-FFF2-40B4-BE49-F238E27FC236}">
                <a16:creationId xmlns:a16="http://schemas.microsoft.com/office/drawing/2014/main" id="{C6BED4FE-82B3-CA20-A932-F1CE56BABC47}"/>
              </a:ext>
            </a:extLst>
          </p:cNvPr>
          <p:cNvSpPr/>
          <p:nvPr/>
        </p:nvSpPr>
        <p:spPr>
          <a:xfrm>
            <a:off x="9488261" y="1000093"/>
            <a:ext cx="2224768" cy="6431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t>Synchromodal</a:t>
            </a:r>
          </a:p>
        </p:txBody>
      </p:sp>
      <p:sp>
        <p:nvSpPr>
          <p:cNvPr id="7" name="Rectangle: Top Corners Snipped 6">
            <a:extLst>
              <a:ext uri="{FF2B5EF4-FFF2-40B4-BE49-F238E27FC236}">
                <a16:creationId xmlns:a16="http://schemas.microsoft.com/office/drawing/2014/main" id="{E866C15B-85C7-DD0D-1E87-34069E804EF6}"/>
              </a:ext>
            </a:extLst>
          </p:cNvPr>
          <p:cNvSpPr/>
          <p:nvPr/>
        </p:nvSpPr>
        <p:spPr>
          <a:xfrm>
            <a:off x="2032907" y="5772150"/>
            <a:ext cx="7674427" cy="778329"/>
          </a:xfrm>
          <a:prstGeom prst="snip2Same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n-US" sz="3200" b="1" dirty="0">
                <a:solidFill>
                  <a:schemeClr val="tx1"/>
                </a:solidFill>
              </a:rPr>
              <a:t>Maritime Transportation</a:t>
            </a:r>
          </a:p>
        </p:txBody>
      </p:sp>
      <p:cxnSp>
        <p:nvCxnSpPr>
          <p:cNvPr id="11" name="Straight Connector 10">
            <a:extLst>
              <a:ext uri="{FF2B5EF4-FFF2-40B4-BE49-F238E27FC236}">
                <a16:creationId xmlns:a16="http://schemas.microsoft.com/office/drawing/2014/main" id="{FD66101F-479F-31D2-29DA-09863A0F369E}"/>
              </a:ext>
            </a:extLst>
          </p:cNvPr>
          <p:cNvCxnSpPr/>
          <p:nvPr/>
        </p:nvCxnSpPr>
        <p:spPr>
          <a:xfrm>
            <a:off x="1240971" y="1240971"/>
            <a:ext cx="1578429" cy="1164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3BADDF-EACC-6B6E-833C-2B201037D86C}"/>
              </a:ext>
            </a:extLst>
          </p:cNvPr>
          <p:cNvCxnSpPr>
            <a:cxnSpLocks/>
          </p:cNvCxnSpPr>
          <p:nvPr/>
        </p:nvCxnSpPr>
        <p:spPr>
          <a:xfrm>
            <a:off x="805543" y="3096986"/>
            <a:ext cx="199208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790113-400F-D057-3E92-4C442D0F31B4}"/>
              </a:ext>
            </a:extLst>
          </p:cNvPr>
          <p:cNvCxnSpPr>
            <a:cxnSpLocks/>
          </p:cNvCxnSpPr>
          <p:nvPr/>
        </p:nvCxnSpPr>
        <p:spPr>
          <a:xfrm flipV="1">
            <a:off x="1328057" y="3788229"/>
            <a:ext cx="1507672" cy="10341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B4B5CE-9E27-D478-7B70-30BE97F34EFC}"/>
              </a:ext>
            </a:extLst>
          </p:cNvPr>
          <p:cNvCxnSpPr>
            <a:cxnSpLocks/>
          </p:cNvCxnSpPr>
          <p:nvPr/>
        </p:nvCxnSpPr>
        <p:spPr>
          <a:xfrm flipV="1">
            <a:off x="4441371" y="2159434"/>
            <a:ext cx="2079172" cy="7293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2F5B13-0FFB-8FCC-1186-2A745A3E2D33}"/>
              </a:ext>
            </a:extLst>
          </p:cNvPr>
          <p:cNvCxnSpPr>
            <a:cxnSpLocks/>
          </p:cNvCxnSpPr>
          <p:nvPr/>
        </p:nvCxnSpPr>
        <p:spPr>
          <a:xfrm>
            <a:off x="4419600" y="3782804"/>
            <a:ext cx="2100943" cy="90895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3A7FE6-D4CB-F717-AA63-D57632D9313D}"/>
              </a:ext>
            </a:extLst>
          </p:cNvPr>
          <p:cNvCxnSpPr>
            <a:cxnSpLocks/>
          </p:cNvCxnSpPr>
          <p:nvPr/>
        </p:nvCxnSpPr>
        <p:spPr>
          <a:xfrm>
            <a:off x="4441371" y="3540558"/>
            <a:ext cx="2275114" cy="244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1EC49E3-F729-8213-BD26-027CF2F847BE}"/>
              </a:ext>
            </a:extLst>
          </p:cNvPr>
          <p:cNvSpPr/>
          <p:nvPr/>
        </p:nvSpPr>
        <p:spPr>
          <a:xfrm>
            <a:off x="163286" y="838200"/>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Container</a:t>
            </a:r>
          </a:p>
        </p:txBody>
      </p:sp>
      <p:sp>
        <p:nvSpPr>
          <p:cNvPr id="22" name="Rectangle 21">
            <a:extLst>
              <a:ext uri="{FF2B5EF4-FFF2-40B4-BE49-F238E27FC236}">
                <a16:creationId xmlns:a16="http://schemas.microsoft.com/office/drawing/2014/main" id="{CD04A154-38C8-B77F-A373-3CCDA119F8C9}"/>
              </a:ext>
            </a:extLst>
          </p:cNvPr>
          <p:cNvSpPr/>
          <p:nvPr/>
        </p:nvSpPr>
        <p:spPr>
          <a:xfrm>
            <a:off x="10886" y="2623445"/>
            <a:ext cx="1338943" cy="7007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Liquid Carrier</a:t>
            </a:r>
          </a:p>
        </p:txBody>
      </p:sp>
      <p:sp>
        <p:nvSpPr>
          <p:cNvPr id="23" name="Rectangle 22">
            <a:extLst>
              <a:ext uri="{FF2B5EF4-FFF2-40B4-BE49-F238E27FC236}">
                <a16:creationId xmlns:a16="http://schemas.microsoft.com/office/drawing/2014/main" id="{F778CD35-263D-A7C2-3B5F-E82F88B47A25}"/>
              </a:ext>
            </a:extLst>
          </p:cNvPr>
          <p:cNvSpPr/>
          <p:nvPr/>
        </p:nvSpPr>
        <p:spPr>
          <a:xfrm>
            <a:off x="136071" y="4691756"/>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Ro-Ro</a:t>
            </a:r>
          </a:p>
        </p:txBody>
      </p:sp>
      <p:sp>
        <p:nvSpPr>
          <p:cNvPr id="24" name="Rectangle 23">
            <a:extLst>
              <a:ext uri="{FF2B5EF4-FFF2-40B4-BE49-F238E27FC236}">
                <a16:creationId xmlns:a16="http://schemas.microsoft.com/office/drawing/2014/main" id="{CC2A5133-C29B-3E5E-AA36-9721BF4ED0AC}"/>
              </a:ext>
            </a:extLst>
          </p:cNvPr>
          <p:cNvSpPr/>
          <p:nvPr/>
        </p:nvSpPr>
        <p:spPr>
          <a:xfrm>
            <a:off x="6564084" y="4514830"/>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Others</a:t>
            </a:r>
          </a:p>
        </p:txBody>
      </p:sp>
      <p:sp>
        <p:nvSpPr>
          <p:cNvPr id="25" name="Rectangle 24">
            <a:extLst>
              <a:ext uri="{FF2B5EF4-FFF2-40B4-BE49-F238E27FC236}">
                <a16:creationId xmlns:a16="http://schemas.microsoft.com/office/drawing/2014/main" id="{4CD92C17-7C3D-A44E-DF50-D27A5C5DEA5F}"/>
              </a:ext>
            </a:extLst>
          </p:cNvPr>
          <p:cNvSpPr/>
          <p:nvPr/>
        </p:nvSpPr>
        <p:spPr>
          <a:xfrm>
            <a:off x="6564085" y="3411316"/>
            <a:ext cx="1687286" cy="4939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Gas (LNG/LPG)</a:t>
            </a:r>
          </a:p>
        </p:txBody>
      </p:sp>
      <p:sp>
        <p:nvSpPr>
          <p:cNvPr id="26" name="Rectangle 25">
            <a:extLst>
              <a:ext uri="{FF2B5EF4-FFF2-40B4-BE49-F238E27FC236}">
                <a16:creationId xmlns:a16="http://schemas.microsoft.com/office/drawing/2014/main" id="{101FA325-42FB-C3B5-B4B5-92478E701CEB}"/>
              </a:ext>
            </a:extLst>
          </p:cNvPr>
          <p:cNvSpPr/>
          <p:nvPr/>
        </p:nvSpPr>
        <p:spPr>
          <a:xfrm>
            <a:off x="6564085" y="1832098"/>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Chemical</a:t>
            </a:r>
          </a:p>
        </p:txBody>
      </p:sp>
      <p:cxnSp>
        <p:nvCxnSpPr>
          <p:cNvPr id="33" name="Straight Connector 32">
            <a:extLst>
              <a:ext uri="{FF2B5EF4-FFF2-40B4-BE49-F238E27FC236}">
                <a16:creationId xmlns:a16="http://schemas.microsoft.com/office/drawing/2014/main" id="{0184C116-E663-1F21-683A-E73BA781B807}"/>
              </a:ext>
            </a:extLst>
          </p:cNvPr>
          <p:cNvCxnSpPr>
            <a:cxnSpLocks/>
          </p:cNvCxnSpPr>
          <p:nvPr/>
        </p:nvCxnSpPr>
        <p:spPr>
          <a:xfrm flipV="1">
            <a:off x="4397829" y="465352"/>
            <a:ext cx="1426029" cy="19294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503BF4F-E03A-53DB-2C0B-AA5169E6EC65}"/>
              </a:ext>
            </a:extLst>
          </p:cNvPr>
          <p:cNvSpPr/>
          <p:nvPr/>
        </p:nvSpPr>
        <p:spPr>
          <a:xfrm>
            <a:off x="4419601" y="423656"/>
            <a:ext cx="1752600" cy="6431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Specialized Ship</a:t>
            </a:r>
          </a:p>
        </p:txBody>
      </p:sp>
      <p:sp>
        <p:nvSpPr>
          <p:cNvPr id="37" name="Rectangle 36">
            <a:extLst>
              <a:ext uri="{FF2B5EF4-FFF2-40B4-BE49-F238E27FC236}">
                <a16:creationId xmlns:a16="http://schemas.microsoft.com/office/drawing/2014/main" id="{C96AF520-0585-691A-AA2E-0EAF3DB802AE}"/>
              </a:ext>
            </a:extLst>
          </p:cNvPr>
          <p:cNvSpPr/>
          <p:nvPr/>
        </p:nvSpPr>
        <p:spPr>
          <a:xfrm>
            <a:off x="1801586" y="227733"/>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Break Bulk</a:t>
            </a:r>
          </a:p>
        </p:txBody>
      </p:sp>
      <p:cxnSp>
        <p:nvCxnSpPr>
          <p:cNvPr id="38" name="Straight Connector 37">
            <a:extLst>
              <a:ext uri="{FF2B5EF4-FFF2-40B4-BE49-F238E27FC236}">
                <a16:creationId xmlns:a16="http://schemas.microsoft.com/office/drawing/2014/main" id="{2A257F31-75A3-23AB-205B-055E829CA194}"/>
              </a:ext>
            </a:extLst>
          </p:cNvPr>
          <p:cNvCxnSpPr>
            <a:cxnSpLocks/>
          </p:cNvCxnSpPr>
          <p:nvPr/>
        </p:nvCxnSpPr>
        <p:spPr>
          <a:xfrm>
            <a:off x="2703739" y="681512"/>
            <a:ext cx="770166" cy="17242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FA8268-0604-C451-F39C-7A53747DFF45}"/>
              </a:ext>
            </a:extLst>
          </p:cNvPr>
          <p:cNvCxnSpPr>
            <a:cxnSpLocks/>
          </p:cNvCxnSpPr>
          <p:nvPr/>
        </p:nvCxnSpPr>
        <p:spPr>
          <a:xfrm>
            <a:off x="3526974" y="3810024"/>
            <a:ext cx="0" cy="70480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5B18BFB-889E-98E3-7284-2EE2A0C2BB9A}"/>
              </a:ext>
            </a:extLst>
          </p:cNvPr>
          <p:cNvSpPr/>
          <p:nvPr/>
        </p:nvSpPr>
        <p:spPr>
          <a:xfrm>
            <a:off x="2958193" y="4563882"/>
            <a:ext cx="1338943" cy="4027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What????</a:t>
            </a:r>
          </a:p>
        </p:txBody>
      </p:sp>
      <p:sp>
        <p:nvSpPr>
          <p:cNvPr id="13" name="Rectangle 12">
            <a:extLst>
              <a:ext uri="{FF2B5EF4-FFF2-40B4-BE49-F238E27FC236}">
                <a16:creationId xmlns:a16="http://schemas.microsoft.com/office/drawing/2014/main" id="{B15BE2EF-AE7E-87DF-CF38-50F751CE19D2}"/>
              </a:ext>
            </a:extLst>
          </p:cNvPr>
          <p:cNvSpPr/>
          <p:nvPr/>
        </p:nvSpPr>
        <p:spPr>
          <a:xfrm>
            <a:off x="9488261" y="2301872"/>
            <a:ext cx="2567668" cy="307567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fr-FR" sz="2400" dirty="0"/>
              <a:t>UNCTAD reported in the last 20 years, more than 90% of international cargo moved by SEA.</a:t>
            </a:r>
          </a:p>
        </p:txBody>
      </p:sp>
    </p:spTree>
    <p:extLst>
      <p:ext uri="{BB962C8B-B14F-4D97-AF65-F5344CB8AC3E}">
        <p14:creationId xmlns:p14="http://schemas.microsoft.com/office/powerpoint/2010/main" val="2335188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A69E7-D68A-6E82-6BA0-CE3F1B9D103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F4A6DF5-EE9E-AA48-6694-1EE56E67BAF6}"/>
              </a:ext>
            </a:extLst>
          </p:cNvPr>
          <p:cNvSpPr/>
          <p:nvPr/>
        </p:nvSpPr>
        <p:spPr>
          <a:xfrm>
            <a:off x="-1" y="0"/>
            <a:ext cx="12191999" cy="54864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 </a:t>
            </a:r>
            <a:r>
              <a:rPr lang="en-US" sz="4400" b="1" dirty="0">
                <a:solidFill>
                  <a:schemeClr val="tx2"/>
                </a:solidFill>
              </a:rPr>
              <a:t>Outline of the Lecture                                        </a:t>
            </a:r>
          </a:p>
        </p:txBody>
      </p:sp>
      <p:sp>
        <p:nvSpPr>
          <p:cNvPr id="11" name="Rectangle 10">
            <a:extLst>
              <a:ext uri="{FF2B5EF4-FFF2-40B4-BE49-F238E27FC236}">
                <a16:creationId xmlns:a16="http://schemas.microsoft.com/office/drawing/2014/main" id="{A17BF21B-03DB-6823-77C8-241E0517DD5D}"/>
              </a:ext>
            </a:extLst>
          </p:cNvPr>
          <p:cNvSpPr/>
          <p:nvPr/>
        </p:nvSpPr>
        <p:spPr>
          <a:xfrm>
            <a:off x="0" y="548640"/>
            <a:ext cx="12388947" cy="63093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Mobility and Geography.</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Transport Geography.</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Transport Sector and Network of Bangladesh.</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Key Concepts in Transport Geography.</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Nature and Importance of Transport Geography.</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Transportation Systems.</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Transportation, Economy and Society.</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Challenges for Transport Geography.</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Future Transportation Systems.</a:t>
            </a:r>
          </a:p>
          <a:p>
            <a:pPr marL="342900" indent="-342900">
              <a:buFontTx/>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Rail Transportation Systems.</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Global Freight Transportation Systems.</a:t>
            </a:r>
          </a:p>
          <a:p>
            <a:pPr marL="342900" indent="-342900">
              <a:buAutoNum type="arabicPeriod"/>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Key Learnings and Knowledge Management.</a:t>
            </a:r>
          </a:p>
        </p:txBody>
      </p:sp>
      <p:sp>
        <p:nvSpPr>
          <p:cNvPr id="6" name="Arrow: Down 5">
            <a:extLst>
              <a:ext uri="{FF2B5EF4-FFF2-40B4-BE49-F238E27FC236}">
                <a16:creationId xmlns:a16="http://schemas.microsoft.com/office/drawing/2014/main" id="{62185A7F-73E4-A383-B038-9F6212779C39}"/>
              </a:ext>
            </a:extLst>
          </p:cNvPr>
          <p:cNvSpPr/>
          <p:nvPr/>
        </p:nvSpPr>
        <p:spPr>
          <a:xfrm>
            <a:off x="9495463" y="587906"/>
            <a:ext cx="2685142" cy="1170556"/>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accent2"/>
                </a:solidFill>
              </a:rPr>
              <a:t>Schedule</a:t>
            </a:r>
            <a:endParaRPr lang="en-US" sz="2400" dirty="0">
              <a:solidFill>
                <a:schemeClr val="accent2"/>
              </a:solidFill>
            </a:endParaRPr>
          </a:p>
        </p:txBody>
      </p:sp>
      <p:pic>
        <p:nvPicPr>
          <p:cNvPr id="2" name="Picture 1">
            <a:extLst>
              <a:ext uri="{FF2B5EF4-FFF2-40B4-BE49-F238E27FC236}">
                <a16:creationId xmlns:a16="http://schemas.microsoft.com/office/drawing/2014/main" id="{B168DE1B-A63D-ACAE-17BA-AE8D33A03BC6}"/>
              </a:ext>
            </a:extLst>
          </p:cNvPr>
          <p:cNvPicPr>
            <a:picLocks noChangeAspect="1"/>
          </p:cNvPicPr>
          <p:nvPr/>
        </p:nvPicPr>
        <p:blipFill>
          <a:blip r:embed="rId2"/>
          <a:stretch>
            <a:fillRect/>
          </a:stretch>
        </p:blipFill>
        <p:spPr>
          <a:xfrm>
            <a:off x="9388572" y="5334000"/>
            <a:ext cx="3000375" cy="1524000"/>
          </a:xfrm>
          <a:prstGeom prst="rect">
            <a:avLst/>
          </a:prstGeom>
        </p:spPr>
      </p:pic>
      <p:sp>
        <p:nvSpPr>
          <p:cNvPr id="4" name="Rectangle: Rounded Corners 3">
            <a:extLst>
              <a:ext uri="{FF2B5EF4-FFF2-40B4-BE49-F238E27FC236}">
                <a16:creationId xmlns:a16="http://schemas.microsoft.com/office/drawing/2014/main" id="{C2A054A0-092B-7BE3-ABD0-F23B96F65416}"/>
              </a:ext>
            </a:extLst>
          </p:cNvPr>
          <p:cNvSpPr/>
          <p:nvPr/>
        </p:nvSpPr>
        <p:spPr>
          <a:xfrm>
            <a:off x="8046720" y="1547445"/>
            <a:ext cx="4044361" cy="21664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solidFill>
              </a:rPr>
              <a:t>Lecture-90 Mins</a:t>
            </a:r>
          </a:p>
          <a:p>
            <a:r>
              <a:rPr lang="en-US" sz="2400" b="1" dirty="0">
                <a:solidFill>
                  <a:schemeClr val="accent2"/>
                </a:solidFill>
              </a:rPr>
              <a:t>Refresh-10 Mins</a:t>
            </a:r>
          </a:p>
          <a:p>
            <a:r>
              <a:rPr lang="en-US" sz="2400" b="1" dirty="0">
                <a:solidFill>
                  <a:schemeClr val="accent2"/>
                </a:solidFill>
              </a:rPr>
              <a:t>Case Study-40 Mins</a:t>
            </a:r>
          </a:p>
          <a:p>
            <a:r>
              <a:rPr lang="en-US" sz="2400" b="1" dirty="0">
                <a:solidFill>
                  <a:schemeClr val="accent2"/>
                </a:solidFill>
              </a:rPr>
              <a:t>Group Presentation-20 Mins</a:t>
            </a:r>
          </a:p>
          <a:p>
            <a:r>
              <a:rPr lang="en-US" sz="2400" b="1" dirty="0">
                <a:solidFill>
                  <a:schemeClr val="accent2"/>
                </a:solidFill>
              </a:rPr>
              <a:t>Q &amp;A-20 Mins</a:t>
            </a:r>
          </a:p>
        </p:txBody>
      </p:sp>
    </p:spTree>
    <p:extLst>
      <p:ext uri="{BB962C8B-B14F-4D97-AF65-F5344CB8AC3E}">
        <p14:creationId xmlns:p14="http://schemas.microsoft.com/office/powerpoint/2010/main" val="76202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D9868-9589-3A69-9238-AA263913F961}"/>
              </a:ext>
            </a:extLst>
          </p:cNvPr>
          <p:cNvSpPr/>
          <p:nvPr/>
        </p:nvSpPr>
        <p:spPr>
          <a:xfrm>
            <a:off x="0" y="0"/>
            <a:ext cx="12192000" cy="5551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Importance of International Shipping</a:t>
            </a:r>
          </a:p>
        </p:txBody>
      </p:sp>
      <p:sp>
        <p:nvSpPr>
          <p:cNvPr id="5" name="Rectangle 4">
            <a:extLst>
              <a:ext uri="{FF2B5EF4-FFF2-40B4-BE49-F238E27FC236}">
                <a16:creationId xmlns:a16="http://schemas.microsoft.com/office/drawing/2014/main" id="{08093DBD-3DF9-C76F-B86E-0DC050439D41}"/>
              </a:ext>
            </a:extLst>
          </p:cNvPr>
          <p:cNvSpPr/>
          <p:nvPr/>
        </p:nvSpPr>
        <p:spPr>
          <a:xfrm>
            <a:off x="0" y="555171"/>
            <a:ext cx="12192000" cy="33110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200" b="1" i="0" dirty="0">
              <a:solidFill>
                <a:srgbClr val="1F1F1F"/>
              </a:solidFill>
              <a:effectLst/>
              <a:latin typeface="Google Sans"/>
            </a:endParaRPr>
          </a:p>
          <a:p>
            <a:pPr algn="just"/>
            <a:r>
              <a:rPr lang="en-US" sz="2200" b="1" i="0" dirty="0">
                <a:solidFill>
                  <a:schemeClr val="accent5">
                    <a:lumMod val="75000"/>
                  </a:schemeClr>
                </a:solidFill>
                <a:effectLst/>
                <a:latin typeface="Google Sans"/>
              </a:rPr>
              <a:t>Maritime transport is the backbone of international trade and the global economy.</a:t>
            </a:r>
          </a:p>
          <a:p>
            <a:pPr algn="just"/>
            <a:r>
              <a:rPr lang="en-US" sz="2200" b="1" i="0" dirty="0">
                <a:solidFill>
                  <a:schemeClr val="accent5">
                    <a:lumMod val="75000"/>
                  </a:schemeClr>
                </a:solidFill>
                <a:effectLst/>
                <a:latin typeface="Google Sans"/>
              </a:rPr>
              <a:t>Over 80% of the volume of international trade in goods is carried by sea, and the percentage is even higher for most developing countries (RMIT, 2021).</a:t>
            </a:r>
          </a:p>
          <a:p>
            <a:pPr algn="just"/>
            <a:r>
              <a:rPr lang="en-US" sz="2200" b="1" i="0" dirty="0">
                <a:solidFill>
                  <a:schemeClr val="accent5">
                    <a:lumMod val="75000"/>
                  </a:schemeClr>
                </a:solidFill>
                <a:effectLst/>
                <a:latin typeface="Google Sans"/>
              </a:rPr>
              <a:t>Very negatively, in 2023, carbon emissions from international shipping were 20 percent higher than ten years.</a:t>
            </a:r>
          </a:p>
          <a:p>
            <a:pPr algn="just"/>
            <a:r>
              <a:rPr lang="en-US" sz="2200" b="1" i="0" dirty="0">
                <a:solidFill>
                  <a:schemeClr val="accent5">
                    <a:lumMod val="75000"/>
                  </a:schemeClr>
                </a:solidFill>
                <a:effectLst/>
                <a:latin typeface="Google Sans"/>
              </a:rPr>
              <a:t>International shipping is facing the advancement of digitalization.</a:t>
            </a:r>
          </a:p>
          <a:p>
            <a:pPr algn="just"/>
            <a:r>
              <a:rPr lang="en-US" sz="2200" b="1" i="0" dirty="0">
                <a:solidFill>
                  <a:schemeClr val="accent5">
                    <a:lumMod val="75000"/>
                  </a:schemeClr>
                </a:solidFill>
                <a:effectLst/>
                <a:latin typeface="Google Sans"/>
              </a:rPr>
              <a:t>Maritime logistics is increasingly dependent on more efficient ports and digitalized processes.</a:t>
            </a:r>
          </a:p>
          <a:p>
            <a:pPr algn="just"/>
            <a:r>
              <a:rPr lang="en-US" sz="2200" b="1" i="0" dirty="0">
                <a:solidFill>
                  <a:schemeClr val="accent5">
                    <a:lumMod val="75000"/>
                  </a:schemeClr>
                </a:solidFill>
                <a:effectLst/>
                <a:latin typeface="Google Sans"/>
              </a:rPr>
              <a:t>While the COVID-19 pandemic deeply disrupted global supply chains and logistics, the shipping industry served restlessly.</a:t>
            </a:r>
          </a:p>
          <a:p>
            <a:pPr algn="just"/>
            <a:endParaRPr lang="en-US" sz="2200" b="1" i="0" dirty="0">
              <a:solidFill>
                <a:schemeClr val="accent5">
                  <a:lumMod val="75000"/>
                </a:schemeClr>
              </a:solidFill>
              <a:effectLst/>
              <a:latin typeface="Google Sans"/>
            </a:endParaRPr>
          </a:p>
        </p:txBody>
      </p:sp>
      <p:pic>
        <p:nvPicPr>
          <p:cNvPr id="7" name="Picture 6">
            <a:extLst>
              <a:ext uri="{FF2B5EF4-FFF2-40B4-BE49-F238E27FC236}">
                <a16:creationId xmlns:a16="http://schemas.microsoft.com/office/drawing/2014/main" id="{2E635DE4-B33B-F27D-2A5F-1595181CCA70}"/>
              </a:ext>
            </a:extLst>
          </p:cNvPr>
          <p:cNvPicPr>
            <a:picLocks noChangeAspect="1"/>
          </p:cNvPicPr>
          <p:nvPr/>
        </p:nvPicPr>
        <p:blipFill>
          <a:blip r:embed="rId2"/>
          <a:stretch>
            <a:fillRect/>
          </a:stretch>
        </p:blipFill>
        <p:spPr>
          <a:xfrm>
            <a:off x="0" y="3866191"/>
            <a:ext cx="6498440" cy="2991809"/>
          </a:xfrm>
          <a:prstGeom prst="rect">
            <a:avLst/>
          </a:prstGeom>
        </p:spPr>
      </p:pic>
      <p:sp>
        <p:nvSpPr>
          <p:cNvPr id="8" name="Rectangle 7">
            <a:extLst>
              <a:ext uri="{FF2B5EF4-FFF2-40B4-BE49-F238E27FC236}">
                <a16:creationId xmlns:a16="http://schemas.microsoft.com/office/drawing/2014/main" id="{D6632B83-C2B9-D658-6940-721152634297}"/>
              </a:ext>
            </a:extLst>
          </p:cNvPr>
          <p:cNvSpPr/>
          <p:nvPr/>
        </p:nvSpPr>
        <p:spPr>
          <a:xfrm>
            <a:off x="6498440" y="3866191"/>
            <a:ext cx="5693560" cy="29918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a:lnSpc>
                <a:spcPct val="107000"/>
              </a:lnSpc>
              <a:spcBef>
                <a:spcPts val="0"/>
              </a:spcBef>
              <a:spcAft>
                <a:spcPts val="800"/>
              </a:spcAf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The maritime trade volumes will continue to grow for the foreseeable future – 2.4 percent in 2023,and 2. 1 percent over the next five years.</a:t>
            </a:r>
          </a:p>
          <a:p>
            <a:pPr marL="0"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Times New Roman" panose="02020603050405020304" pitchFamily="18" charset="0"/>
              </a:rPr>
              <a:t>There will be a balance in 2027 and will decline only in the containerized trade.</a:t>
            </a:r>
          </a:p>
          <a:p>
            <a:pPr marL="0" marR="0">
              <a:lnSpc>
                <a:spcPct val="107000"/>
              </a:lnSpc>
              <a:spcBef>
                <a:spcPts val="0"/>
              </a:spcBef>
              <a:spcAft>
                <a:spcPts val="800"/>
              </a:spcAft>
            </a:pPr>
            <a:r>
              <a:rPr lang="en-US" sz="2200" kern="100" dirty="0">
                <a:latin typeface="Calibri" panose="020F0502020204030204" pitchFamily="34" charset="0"/>
                <a:ea typeface="Calibri" panose="020F0502020204030204" pitchFamily="34" charset="0"/>
                <a:cs typeface="Times New Roman" panose="02020603050405020304" pitchFamily="18" charset="0"/>
              </a:rPr>
              <a:t>Hope to see a new scenario after Wars in different parts of the world.</a:t>
            </a:r>
            <a:endParaRPr lang="en-US" sz="2200" dirty="0"/>
          </a:p>
        </p:txBody>
      </p:sp>
    </p:spTree>
    <p:extLst>
      <p:ext uri="{BB962C8B-B14F-4D97-AF65-F5344CB8AC3E}">
        <p14:creationId xmlns:p14="http://schemas.microsoft.com/office/powerpoint/2010/main" val="2127195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3D22-A7C5-B484-0446-4CF82FA91E10}"/>
              </a:ext>
            </a:extLst>
          </p:cNvPr>
          <p:cNvSpPr>
            <a:spLocks noGrp="1"/>
          </p:cNvSpPr>
          <p:nvPr>
            <p:ph type="title"/>
          </p:nvPr>
        </p:nvSpPr>
        <p:spPr/>
        <p:txBody>
          <a:bodyPr/>
          <a:lstStyle/>
          <a:p>
            <a:endParaRPr lang="en-US" dirty="0"/>
          </a:p>
        </p:txBody>
      </p:sp>
      <p:pic>
        <p:nvPicPr>
          <p:cNvPr id="17" name="Content Placeholder 16">
            <a:extLst>
              <a:ext uri="{FF2B5EF4-FFF2-40B4-BE49-F238E27FC236}">
                <a16:creationId xmlns:a16="http://schemas.microsoft.com/office/drawing/2014/main" id="{9E6C4C2B-36D1-7370-9681-30163E99D3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44" y="0"/>
            <a:ext cx="12192000" cy="6858000"/>
          </a:xfrm>
          <a:prstGeom prst="rect">
            <a:avLst/>
          </a:prstGeom>
        </p:spPr>
      </p:pic>
      <p:sp>
        <p:nvSpPr>
          <p:cNvPr id="4" name="Rectangle 3">
            <a:extLst>
              <a:ext uri="{FF2B5EF4-FFF2-40B4-BE49-F238E27FC236}">
                <a16:creationId xmlns:a16="http://schemas.microsoft.com/office/drawing/2014/main" id="{FAD84542-B88A-BD6D-ED22-F469F3584CCA}"/>
              </a:ext>
            </a:extLst>
          </p:cNvPr>
          <p:cNvSpPr/>
          <p:nvPr/>
        </p:nvSpPr>
        <p:spPr>
          <a:xfrm>
            <a:off x="5225143" y="0"/>
            <a:ext cx="4909457" cy="5551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Decarbonization of the Shipping Industry</a:t>
            </a:r>
          </a:p>
        </p:txBody>
      </p:sp>
    </p:spTree>
    <p:extLst>
      <p:ext uri="{BB962C8B-B14F-4D97-AF65-F5344CB8AC3E}">
        <p14:creationId xmlns:p14="http://schemas.microsoft.com/office/powerpoint/2010/main" val="2792886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FEF370-8F35-AC94-54A3-D2B1479E3F74}"/>
              </a:ext>
            </a:extLst>
          </p:cNvPr>
          <p:cNvPicPr>
            <a:picLocks noChangeAspect="1"/>
          </p:cNvPicPr>
          <p:nvPr/>
        </p:nvPicPr>
        <p:blipFill>
          <a:blip r:embed="rId2"/>
          <a:stretch>
            <a:fillRect/>
          </a:stretch>
        </p:blipFill>
        <p:spPr>
          <a:xfrm>
            <a:off x="-528" y="-1"/>
            <a:ext cx="12192000" cy="6858001"/>
          </a:xfrm>
          <a:prstGeom prst="rect">
            <a:avLst/>
          </a:prstGeom>
        </p:spPr>
      </p:pic>
    </p:spTree>
    <p:extLst>
      <p:ext uri="{BB962C8B-B14F-4D97-AF65-F5344CB8AC3E}">
        <p14:creationId xmlns:p14="http://schemas.microsoft.com/office/powerpoint/2010/main" val="823727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D9868-9589-3A69-9238-AA263913F961}"/>
              </a:ext>
            </a:extLst>
          </p:cNvPr>
          <p:cNvSpPr/>
          <p:nvPr/>
        </p:nvSpPr>
        <p:spPr>
          <a:xfrm>
            <a:off x="0" y="0"/>
            <a:ext cx="12192000" cy="8708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History of Containerization</a:t>
            </a:r>
          </a:p>
        </p:txBody>
      </p:sp>
      <p:sp>
        <p:nvSpPr>
          <p:cNvPr id="5" name="Rectangle 4">
            <a:extLst>
              <a:ext uri="{FF2B5EF4-FFF2-40B4-BE49-F238E27FC236}">
                <a16:creationId xmlns:a16="http://schemas.microsoft.com/office/drawing/2014/main" id="{08093DBD-3DF9-C76F-B86E-0DC050439D41}"/>
              </a:ext>
            </a:extLst>
          </p:cNvPr>
          <p:cNvSpPr/>
          <p:nvPr/>
        </p:nvSpPr>
        <p:spPr>
          <a:xfrm>
            <a:off x="0" y="783771"/>
            <a:ext cx="12192000" cy="60742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200" b="1" i="0" dirty="0">
                <a:solidFill>
                  <a:srgbClr val="1F1F1F"/>
                </a:solidFill>
                <a:effectLst/>
                <a:latin typeface="Google Sans"/>
              </a:rPr>
              <a:t>In 1956, an entrepreneurial trucker named Malcolm McLean, seeking a cost-effective alternative to move cargo between New Jersey and Texas loaded 58 trailer bodies onto the World War II vintage tanker, the TS Ideal X, marking the start of what we call "Containerization.</a:t>
            </a:r>
          </a:p>
          <a:p>
            <a:pPr algn="just"/>
            <a:endParaRPr lang="en-US" sz="2200" b="1" dirty="0">
              <a:solidFill>
                <a:srgbClr val="1F1F1F"/>
              </a:solidFill>
              <a:latin typeface="Google Sans"/>
            </a:endParaRPr>
          </a:p>
          <a:p>
            <a:pPr algn="just"/>
            <a:r>
              <a:rPr lang="en-US" sz="2200" b="1" i="0" dirty="0">
                <a:solidFill>
                  <a:schemeClr val="accent5">
                    <a:lumMod val="75000"/>
                  </a:schemeClr>
                </a:solidFill>
                <a:effectLst/>
                <a:latin typeface="Google Sans"/>
              </a:rPr>
              <a:t>From this humble beginning, the container industry has evolved into a sophisticated global transportation system with a volume exceeding 100 million units of containerized cargo annually.</a:t>
            </a:r>
          </a:p>
          <a:p>
            <a:pPr algn="just"/>
            <a:endParaRPr lang="en-US" sz="2200" b="1" i="0" dirty="0">
              <a:solidFill>
                <a:srgbClr val="1F1F1F"/>
              </a:solidFill>
              <a:effectLst/>
              <a:latin typeface="Google Sans"/>
            </a:endParaRPr>
          </a:p>
          <a:p>
            <a:pPr algn="just"/>
            <a:r>
              <a:rPr lang="en-US" sz="2200" b="1" i="0" dirty="0">
                <a:solidFill>
                  <a:srgbClr val="1F1F1F"/>
                </a:solidFill>
                <a:effectLst/>
                <a:latin typeface="Google Sans"/>
              </a:rPr>
              <a:t>To support this containerized system, over 37 million TEUs move in more than 19 million vessel slots and transit on roads, railways, and waterways throughout the world carrying a diverse mix of cargo in a safe, secure, efficient, and environmentally responsible manner.</a:t>
            </a:r>
          </a:p>
          <a:p>
            <a:pPr algn="just"/>
            <a:endParaRPr lang="en-US" sz="2200" b="1" i="0" dirty="0">
              <a:solidFill>
                <a:srgbClr val="1F1F1F"/>
              </a:solidFill>
              <a:effectLst/>
              <a:latin typeface="Google Sans"/>
            </a:endParaRPr>
          </a:p>
          <a:p>
            <a:pPr algn="just"/>
            <a:r>
              <a:rPr lang="en-US" sz="2200" b="1" i="0" dirty="0">
                <a:solidFill>
                  <a:schemeClr val="accent5">
                    <a:lumMod val="75000"/>
                  </a:schemeClr>
                </a:solidFill>
                <a:effectLst/>
                <a:latin typeface="Google Sans"/>
              </a:rPr>
              <a:t>The efficiency of containerization for transporting consumer goods and certain raw materials has facilitated the growth of international trade. Significant efficiencies in packaging and handling have increased productivity and reduced damage that has resulted in significant growth in volumes.</a:t>
            </a:r>
          </a:p>
          <a:p>
            <a:pPr algn="just"/>
            <a:endParaRPr lang="en-US" sz="2200" b="1" dirty="0">
              <a:solidFill>
                <a:srgbClr val="1F1F1F"/>
              </a:solidFill>
              <a:latin typeface="Google Sans"/>
            </a:endParaRPr>
          </a:p>
          <a:p>
            <a:pPr algn="just"/>
            <a:r>
              <a:rPr lang="en-US" sz="2200" b="1" i="0" dirty="0">
                <a:solidFill>
                  <a:srgbClr val="1F1F1F"/>
                </a:solidFill>
                <a:effectLst/>
                <a:latin typeface="Google Sans"/>
              </a:rPr>
              <a:t>No doubt, the Container transportation system changed the freight movement style globally.</a:t>
            </a:r>
          </a:p>
        </p:txBody>
      </p:sp>
    </p:spTree>
    <p:extLst>
      <p:ext uri="{BB962C8B-B14F-4D97-AF65-F5344CB8AC3E}">
        <p14:creationId xmlns:p14="http://schemas.microsoft.com/office/powerpoint/2010/main" val="1248394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D9868-9589-3A69-9238-AA263913F961}"/>
              </a:ext>
            </a:extLst>
          </p:cNvPr>
          <p:cNvSpPr/>
          <p:nvPr/>
        </p:nvSpPr>
        <p:spPr>
          <a:xfrm>
            <a:off x="0" y="0"/>
            <a:ext cx="12192000" cy="8708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Container –A Box for Global Transportation</a:t>
            </a:r>
          </a:p>
        </p:txBody>
      </p:sp>
      <p:graphicFrame>
        <p:nvGraphicFramePr>
          <p:cNvPr id="2" name="Table 1">
            <a:extLst>
              <a:ext uri="{FF2B5EF4-FFF2-40B4-BE49-F238E27FC236}">
                <a16:creationId xmlns:a16="http://schemas.microsoft.com/office/drawing/2014/main" id="{A144CF4A-5DBA-1BB2-5A01-0A3F165FFA1F}"/>
              </a:ext>
            </a:extLst>
          </p:cNvPr>
          <p:cNvGraphicFramePr>
            <a:graphicFrameLocks noGrp="1"/>
          </p:cNvGraphicFramePr>
          <p:nvPr/>
        </p:nvGraphicFramePr>
        <p:xfrm>
          <a:off x="0" y="870856"/>
          <a:ext cx="9470572" cy="2818016"/>
        </p:xfrm>
        <a:graphic>
          <a:graphicData uri="http://schemas.openxmlformats.org/drawingml/2006/table">
            <a:tbl>
              <a:tblPr firstRow="1" bandRow="1">
                <a:tableStyleId>{5C22544A-7EE6-4342-B048-85BDC9FD1C3A}</a:tableStyleId>
              </a:tblPr>
              <a:tblGrid>
                <a:gridCol w="1703858">
                  <a:extLst>
                    <a:ext uri="{9D8B030D-6E8A-4147-A177-3AD203B41FA5}">
                      <a16:colId xmlns:a16="http://schemas.microsoft.com/office/drawing/2014/main" val="1697440031"/>
                    </a:ext>
                  </a:extLst>
                </a:gridCol>
                <a:gridCol w="4609857">
                  <a:extLst>
                    <a:ext uri="{9D8B030D-6E8A-4147-A177-3AD203B41FA5}">
                      <a16:colId xmlns:a16="http://schemas.microsoft.com/office/drawing/2014/main" val="577743475"/>
                    </a:ext>
                  </a:extLst>
                </a:gridCol>
                <a:gridCol w="3156857">
                  <a:extLst>
                    <a:ext uri="{9D8B030D-6E8A-4147-A177-3AD203B41FA5}">
                      <a16:colId xmlns:a16="http://schemas.microsoft.com/office/drawing/2014/main" val="234227386"/>
                    </a:ext>
                  </a:extLst>
                </a:gridCol>
              </a:tblGrid>
              <a:tr h="498764">
                <a:tc>
                  <a:txBody>
                    <a:bodyPr/>
                    <a:lstStyle/>
                    <a:p>
                      <a:r>
                        <a:rPr lang="en-US" sz="2400" dirty="0"/>
                        <a:t>Size</a:t>
                      </a:r>
                    </a:p>
                  </a:txBody>
                  <a:tcPr/>
                </a:tc>
                <a:tc>
                  <a:txBody>
                    <a:bodyPr/>
                    <a:lstStyle/>
                    <a:p>
                      <a:r>
                        <a:rPr lang="en-US" sz="2400" dirty="0"/>
                        <a:t>Purpose</a:t>
                      </a:r>
                    </a:p>
                  </a:txBody>
                  <a:tcPr/>
                </a:tc>
                <a:tc>
                  <a:txBody>
                    <a:bodyPr/>
                    <a:lstStyle/>
                    <a:p>
                      <a:r>
                        <a:rPr lang="en-US" sz="2400" dirty="0"/>
                        <a:t>Remarks</a:t>
                      </a:r>
                    </a:p>
                  </a:txBody>
                  <a:tcPr/>
                </a:tc>
                <a:extLst>
                  <a:ext uri="{0D108BD9-81ED-4DB2-BD59-A6C34878D82A}">
                    <a16:rowId xmlns:a16="http://schemas.microsoft.com/office/drawing/2014/main" val="911041276"/>
                  </a:ext>
                </a:extLst>
              </a:tr>
              <a:tr h="498764">
                <a:tc>
                  <a:txBody>
                    <a:bodyPr/>
                    <a:lstStyle/>
                    <a:p>
                      <a:r>
                        <a:rPr lang="en-US" sz="2400" dirty="0"/>
                        <a:t>20”</a:t>
                      </a:r>
                    </a:p>
                  </a:txBody>
                  <a:tcPr/>
                </a:tc>
                <a:tc>
                  <a:txBody>
                    <a:bodyPr/>
                    <a:lstStyle/>
                    <a:p>
                      <a:r>
                        <a:rPr lang="en-US" sz="2400" dirty="0"/>
                        <a:t>General</a:t>
                      </a:r>
                    </a:p>
                  </a:txBody>
                  <a:tcPr/>
                </a:tc>
                <a:tc>
                  <a:txBody>
                    <a:bodyPr/>
                    <a:lstStyle/>
                    <a:p>
                      <a:r>
                        <a:rPr lang="en-US" sz="2400" dirty="0"/>
                        <a:t>High Load</a:t>
                      </a:r>
                    </a:p>
                  </a:txBody>
                  <a:tcPr/>
                </a:tc>
                <a:extLst>
                  <a:ext uri="{0D108BD9-81ED-4DB2-BD59-A6C34878D82A}">
                    <a16:rowId xmlns:a16="http://schemas.microsoft.com/office/drawing/2014/main" val="904616732"/>
                  </a:ext>
                </a:extLst>
              </a:tr>
              <a:tr h="498764">
                <a:tc>
                  <a:txBody>
                    <a:bodyPr/>
                    <a:lstStyle/>
                    <a:p>
                      <a:r>
                        <a:rPr lang="en-US" sz="2400" dirty="0"/>
                        <a:t>40”</a:t>
                      </a:r>
                    </a:p>
                  </a:txBody>
                  <a:tcPr/>
                </a:tc>
                <a:tc>
                  <a:txBody>
                    <a:bodyPr/>
                    <a:lstStyle/>
                    <a:p>
                      <a:r>
                        <a:rPr lang="en-US" sz="2400" dirty="0"/>
                        <a:t>General</a:t>
                      </a:r>
                    </a:p>
                  </a:txBody>
                  <a:tcPr/>
                </a:tc>
                <a:tc>
                  <a:txBody>
                    <a:bodyPr/>
                    <a:lstStyle/>
                    <a:p>
                      <a:r>
                        <a:rPr lang="en-US" sz="2400" dirty="0"/>
                        <a:t>Average Load</a:t>
                      </a:r>
                    </a:p>
                  </a:txBody>
                  <a:tcPr/>
                </a:tc>
                <a:extLst>
                  <a:ext uri="{0D108BD9-81ED-4DB2-BD59-A6C34878D82A}">
                    <a16:rowId xmlns:a16="http://schemas.microsoft.com/office/drawing/2014/main" val="1976869435"/>
                  </a:ext>
                </a:extLst>
              </a:tr>
              <a:tr h="748146">
                <a:tc>
                  <a:txBody>
                    <a:bodyPr/>
                    <a:lstStyle/>
                    <a:p>
                      <a:r>
                        <a:rPr lang="en-US" sz="2400" dirty="0"/>
                        <a:t>40 HC</a:t>
                      </a:r>
                    </a:p>
                  </a:txBody>
                  <a:tcPr/>
                </a:tc>
                <a:tc>
                  <a:txBody>
                    <a:bodyPr/>
                    <a:lstStyle/>
                    <a:p>
                      <a:r>
                        <a:rPr lang="en-US" sz="2400" dirty="0"/>
                        <a:t>High Cube- Exclusive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Average Load and Volume</a:t>
                      </a:r>
                    </a:p>
                  </a:txBody>
                  <a:tcPr/>
                </a:tc>
                <a:extLst>
                  <a:ext uri="{0D108BD9-81ED-4DB2-BD59-A6C34878D82A}">
                    <a16:rowId xmlns:a16="http://schemas.microsoft.com/office/drawing/2014/main" val="2488375635"/>
                  </a:ext>
                </a:extLst>
              </a:tr>
              <a:tr h="498764">
                <a:tc>
                  <a:txBody>
                    <a:bodyPr/>
                    <a:lstStyle/>
                    <a:p>
                      <a:r>
                        <a:rPr lang="en-US" sz="2400" dirty="0"/>
                        <a:t>45” HC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High Cube- Extra-Ordinary-RMG</a:t>
                      </a:r>
                    </a:p>
                  </a:txBody>
                  <a:tcPr/>
                </a:tc>
                <a:tc>
                  <a:txBody>
                    <a:bodyPr/>
                    <a:lstStyle/>
                    <a:p>
                      <a:r>
                        <a:rPr lang="en-US" sz="2400" dirty="0"/>
                        <a:t>High Volume</a:t>
                      </a:r>
                    </a:p>
                  </a:txBody>
                  <a:tcPr/>
                </a:tc>
                <a:extLst>
                  <a:ext uri="{0D108BD9-81ED-4DB2-BD59-A6C34878D82A}">
                    <a16:rowId xmlns:a16="http://schemas.microsoft.com/office/drawing/2014/main" val="1586201133"/>
                  </a:ext>
                </a:extLst>
              </a:tr>
            </a:tbl>
          </a:graphicData>
        </a:graphic>
      </p:graphicFrame>
      <p:pic>
        <p:nvPicPr>
          <p:cNvPr id="6" name="Picture 5">
            <a:extLst>
              <a:ext uri="{FF2B5EF4-FFF2-40B4-BE49-F238E27FC236}">
                <a16:creationId xmlns:a16="http://schemas.microsoft.com/office/drawing/2014/main" id="{311A92F3-1E50-A290-DDFE-6B86BE60286B}"/>
              </a:ext>
            </a:extLst>
          </p:cNvPr>
          <p:cNvPicPr>
            <a:picLocks noChangeAspect="1"/>
          </p:cNvPicPr>
          <p:nvPr/>
        </p:nvPicPr>
        <p:blipFill>
          <a:blip r:embed="rId2"/>
          <a:stretch>
            <a:fillRect/>
          </a:stretch>
        </p:blipFill>
        <p:spPr>
          <a:xfrm>
            <a:off x="-130629" y="3594278"/>
            <a:ext cx="2721429" cy="3048001"/>
          </a:xfrm>
          <a:prstGeom prst="rect">
            <a:avLst/>
          </a:prstGeom>
        </p:spPr>
      </p:pic>
      <p:pic>
        <p:nvPicPr>
          <p:cNvPr id="9" name="Picture 8">
            <a:extLst>
              <a:ext uri="{FF2B5EF4-FFF2-40B4-BE49-F238E27FC236}">
                <a16:creationId xmlns:a16="http://schemas.microsoft.com/office/drawing/2014/main" id="{52203744-1B74-D35A-4C2D-4FB314B211F3}"/>
              </a:ext>
            </a:extLst>
          </p:cNvPr>
          <p:cNvPicPr>
            <a:picLocks noChangeAspect="1"/>
          </p:cNvPicPr>
          <p:nvPr/>
        </p:nvPicPr>
        <p:blipFill>
          <a:blip r:embed="rId3"/>
          <a:stretch>
            <a:fillRect/>
          </a:stretch>
        </p:blipFill>
        <p:spPr>
          <a:xfrm>
            <a:off x="2721428" y="3688871"/>
            <a:ext cx="4845649" cy="2682902"/>
          </a:xfrm>
          <a:prstGeom prst="rect">
            <a:avLst/>
          </a:prstGeom>
        </p:spPr>
      </p:pic>
      <p:pic>
        <p:nvPicPr>
          <p:cNvPr id="13" name="Picture 12">
            <a:extLst>
              <a:ext uri="{FF2B5EF4-FFF2-40B4-BE49-F238E27FC236}">
                <a16:creationId xmlns:a16="http://schemas.microsoft.com/office/drawing/2014/main" id="{470AD8D3-EA36-C8F3-D41C-A0D7324B0FD6}"/>
              </a:ext>
            </a:extLst>
          </p:cNvPr>
          <p:cNvPicPr>
            <a:picLocks noChangeAspect="1"/>
          </p:cNvPicPr>
          <p:nvPr/>
        </p:nvPicPr>
        <p:blipFill>
          <a:blip r:embed="rId4"/>
          <a:stretch>
            <a:fillRect/>
          </a:stretch>
        </p:blipFill>
        <p:spPr>
          <a:xfrm>
            <a:off x="9389352" y="870856"/>
            <a:ext cx="2802648" cy="2818016"/>
          </a:xfrm>
          <a:prstGeom prst="rect">
            <a:avLst/>
          </a:prstGeom>
        </p:spPr>
      </p:pic>
      <p:pic>
        <p:nvPicPr>
          <p:cNvPr id="15" name="Picture 14">
            <a:extLst>
              <a:ext uri="{FF2B5EF4-FFF2-40B4-BE49-F238E27FC236}">
                <a16:creationId xmlns:a16="http://schemas.microsoft.com/office/drawing/2014/main" id="{A135A732-CD31-29EB-1512-D2B43B927868}"/>
              </a:ext>
            </a:extLst>
          </p:cNvPr>
          <p:cNvPicPr>
            <a:picLocks noChangeAspect="1"/>
          </p:cNvPicPr>
          <p:nvPr/>
        </p:nvPicPr>
        <p:blipFill>
          <a:blip r:embed="rId5"/>
          <a:stretch>
            <a:fillRect/>
          </a:stretch>
        </p:blipFill>
        <p:spPr>
          <a:xfrm>
            <a:off x="7674650" y="3688871"/>
            <a:ext cx="4506748" cy="3169129"/>
          </a:xfrm>
          <a:prstGeom prst="rect">
            <a:avLst/>
          </a:prstGeom>
        </p:spPr>
      </p:pic>
    </p:spTree>
    <p:extLst>
      <p:ext uri="{BB962C8B-B14F-4D97-AF65-F5344CB8AC3E}">
        <p14:creationId xmlns:p14="http://schemas.microsoft.com/office/powerpoint/2010/main" val="3105443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F3AD-1A53-4F80-984C-0CA5CB86E898}"/>
              </a:ext>
            </a:extLst>
          </p:cNvPr>
          <p:cNvPicPr>
            <a:picLocks noChangeAspect="1"/>
          </p:cNvPicPr>
          <p:nvPr/>
        </p:nvPicPr>
        <p:blipFill>
          <a:blip r:embed="rId2"/>
          <a:stretch>
            <a:fillRect/>
          </a:stretch>
        </p:blipFill>
        <p:spPr>
          <a:xfrm>
            <a:off x="-1" y="751114"/>
            <a:ext cx="12191999" cy="6106885"/>
          </a:xfrm>
          <a:prstGeom prst="rect">
            <a:avLst/>
          </a:prstGeom>
        </p:spPr>
      </p:pic>
      <p:sp>
        <p:nvSpPr>
          <p:cNvPr id="2" name="Rectangle 1">
            <a:extLst>
              <a:ext uri="{FF2B5EF4-FFF2-40B4-BE49-F238E27FC236}">
                <a16:creationId xmlns:a16="http://schemas.microsoft.com/office/drawing/2014/main" id="{DBD3A0D2-C473-AB38-80EC-780A4CEFE8EA}"/>
              </a:ext>
            </a:extLst>
          </p:cNvPr>
          <p:cNvSpPr/>
          <p:nvPr/>
        </p:nvSpPr>
        <p:spPr>
          <a:xfrm>
            <a:off x="0" y="0"/>
            <a:ext cx="12192000" cy="751114"/>
          </a:xfrm>
          <a:prstGeom prst="rect">
            <a:avLst/>
          </a:prstGeom>
          <a:gradFill>
            <a:gsLst>
              <a:gs pos="1500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dirty="0"/>
              <a:t>Actors and Activities in the Maritime Logistics</a:t>
            </a:r>
          </a:p>
        </p:txBody>
      </p:sp>
    </p:spTree>
    <p:extLst>
      <p:ext uri="{BB962C8B-B14F-4D97-AF65-F5344CB8AC3E}">
        <p14:creationId xmlns:p14="http://schemas.microsoft.com/office/powerpoint/2010/main" val="3461492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24D92E32-4FD0-AD90-BC04-79C793B3EE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6315"/>
            <a:ext cx="12104914" cy="32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
            <a:extLst>
              <a:ext uri="{FF2B5EF4-FFF2-40B4-BE49-F238E27FC236}">
                <a16:creationId xmlns:a16="http://schemas.microsoft.com/office/drawing/2014/main" id="{B7D54563-87E2-7DA6-B379-E9D0A7E924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81399"/>
            <a:ext cx="12192000" cy="33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259D081-C4E4-BBCE-788C-11208257BCB8}"/>
              </a:ext>
            </a:extLst>
          </p:cNvPr>
          <p:cNvSpPr/>
          <p:nvPr/>
        </p:nvSpPr>
        <p:spPr>
          <a:xfrm>
            <a:off x="174625" y="3788229"/>
            <a:ext cx="1882775" cy="609600"/>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t>Intermodal</a:t>
            </a:r>
          </a:p>
        </p:txBody>
      </p:sp>
      <p:sp>
        <p:nvSpPr>
          <p:cNvPr id="5" name="Rectangle 4">
            <a:extLst>
              <a:ext uri="{FF2B5EF4-FFF2-40B4-BE49-F238E27FC236}">
                <a16:creationId xmlns:a16="http://schemas.microsoft.com/office/drawing/2014/main" id="{53E38B5E-9811-BF8B-669E-8E2BCCB26AFD}"/>
              </a:ext>
            </a:extLst>
          </p:cNvPr>
          <p:cNvSpPr/>
          <p:nvPr/>
        </p:nvSpPr>
        <p:spPr>
          <a:xfrm>
            <a:off x="445181" y="2843892"/>
            <a:ext cx="1884362" cy="4572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t>Multimodal</a:t>
            </a:r>
          </a:p>
        </p:txBody>
      </p:sp>
      <p:sp>
        <p:nvSpPr>
          <p:cNvPr id="2" name="Rectangle 1">
            <a:extLst>
              <a:ext uri="{FF2B5EF4-FFF2-40B4-BE49-F238E27FC236}">
                <a16:creationId xmlns:a16="http://schemas.microsoft.com/office/drawing/2014/main" id="{B969F64C-D602-062E-27ED-51A9135136A0}"/>
              </a:ext>
            </a:extLst>
          </p:cNvPr>
          <p:cNvSpPr/>
          <p:nvPr/>
        </p:nvSpPr>
        <p:spPr>
          <a:xfrm>
            <a:off x="0" y="1"/>
            <a:ext cx="12148457" cy="4463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Multimodal vs Intermodal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D9868-9589-3A69-9238-AA263913F961}"/>
              </a:ext>
            </a:extLst>
          </p:cNvPr>
          <p:cNvSpPr/>
          <p:nvPr/>
        </p:nvSpPr>
        <p:spPr>
          <a:xfrm>
            <a:off x="0" y="1"/>
            <a:ext cx="12192000" cy="609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Intermodalism</a:t>
            </a:r>
          </a:p>
        </p:txBody>
      </p:sp>
      <p:sp>
        <p:nvSpPr>
          <p:cNvPr id="5" name="Rectangle 4">
            <a:extLst>
              <a:ext uri="{FF2B5EF4-FFF2-40B4-BE49-F238E27FC236}">
                <a16:creationId xmlns:a16="http://schemas.microsoft.com/office/drawing/2014/main" id="{08093DBD-3DF9-C76F-B86E-0DC050439D41}"/>
              </a:ext>
            </a:extLst>
          </p:cNvPr>
          <p:cNvSpPr/>
          <p:nvPr/>
        </p:nvSpPr>
        <p:spPr>
          <a:xfrm>
            <a:off x="1" y="1099457"/>
            <a:ext cx="7470720" cy="252548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GB" sz="2000" b="1" dirty="0">
                <a:solidFill>
                  <a:schemeClr val="tx1"/>
                </a:solidFill>
                <a:latin typeface="Times New Roman" panose="02020603050405020304" pitchFamily="18" charset="0"/>
                <a:cs typeface="Times New Roman" panose="02020603050405020304" pitchFamily="18" charset="0"/>
              </a:rPr>
              <a:t>&gt;Freight distribution is a physical activity and visible to all.</a:t>
            </a:r>
          </a:p>
          <a:p>
            <a:pPr algn="just"/>
            <a:endParaRPr lang="en-GB" sz="1400" b="1" dirty="0">
              <a:solidFill>
                <a:schemeClr val="tx1"/>
              </a:solidFill>
              <a:latin typeface="Times New Roman" panose="02020603050405020304" pitchFamily="18" charset="0"/>
              <a:cs typeface="Times New Roman" panose="02020603050405020304" pitchFamily="18" charset="0"/>
            </a:endParaRPr>
          </a:p>
          <a:p>
            <a:pPr algn="just"/>
            <a:r>
              <a:rPr lang="en-US" sz="2000" b="1" i="0" dirty="0">
                <a:solidFill>
                  <a:schemeClr val="tx1"/>
                </a:solidFill>
                <a:effectLst/>
                <a:latin typeface="Google Sans"/>
              </a:rPr>
              <a:t>&gt; Intermodal- A way to save the environment and reduce time and cost.</a:t>
            </a:r>
          </a:p>
          <a:p>
            <a:pPr algn="just"/>
            <a:endParaRPr lang="en-US" sz="1200" b="1" i="0" dirty="0">
              <a:solidFill>
                <a:schemeClr val="tx1"/>
              </a:solidFill>
              <a:effectLst/>
              <a:latin typeface="Google Sans"/>
            </a:endParaRPr>
          </a:p>
          <a:p>
            <a:pPr algn="just"/>
            <a:r>
              <a:rPr lang="en-US" sz="2000" b="1" dirty="0">
                <a:solidFill>
                  <a:schemeClr val="tx1"/>
                </a:solidFill>
                <a:latin typeface="Times New Roman" panose="02020603050405020304" pitchFamily="18" charset="0"/>
                <a:cs typeface="Times New Roman" panose="02020603050405020304" pitchFamily="18" charset="0"/>
              </a:rPr>
              <a:t>&gt;IFT(Intermodal Freight Transportation) relies heavily on containerization (Bektas &amp; Crainic, 2007) and is operationally efficient and cost-effective ( Lowe,2005).</a:t>
            </a:r>
          </a:p>
          <a:p>
            <a:pPr algn="just"/>
            <a:endParaRPr lang="en-US" sz="1200" b="1" i="0" dirty="0">
              <a:solidFill>
                <a:schemeClr val="tx1"/>
              </a:solidFill>
              <a:effectLst/>
              <a:latin typeface="Google Sans"/>
            </a:endParaRPr>
          </a:p>
        </p:txBody>
      </p:sp>
      <p:pic>
        <p:nvPicPr>
          <p:cNvPr id="3" name="Picture 2">
            <a:extLst>
              <a:ext uri="{FF2B5EF4-FFF2-40B4-BE49-F238E27FC236}">
                <a16:creationId xmlns:a16="http://schemas.microsoft.com/office/drawing/2014/main" id="{7123D36B-7B1F-4A3E-02F8-3D46BB938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770" y="870856"/>
            <a:ext cx="4550229" cy="2754085"/>
          </a:xfrm>
          <a:prstGeom prst="rect">
            <a:avLst/>
          </a:prstGeom>
        </p:spPr>
      </p:pic>
      <p:sp>
        <p:nvSpPr>
          <p:cNvPr id="6" name="Rectangle 5">
            <a:extLst>
              <a:ext uri="{FF2B5EF4-FFF2-40B4-BE49-F238E27FC236}">
                <a16:creationId xmlns:a16="http://schemas.microsoft.com/office/drawing/2014/main" id="{403B3422-331E-8502-0E9A-2237608498B4}"/>
              </a:ext>
            </a:extLst>
          </p:cNvPr>
          <p:cNvSpPr/>
          <p:nvPr/>
        </p:nvSpPr>
        <p:spPr>
          <a:xfrm>
            <a:off x="0" y="3135085"/>
            <a:ext cx="12192000" cy="36249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spcAft>
                <a:spcPts val="400"/>
              </a:spcAft>
              <a:defRPr/>
            </a:pPr>
            <a:r>
              <a:rPr lang="en-GB" sz="2000" b="1" dirty="0">
                <a:solidFill>
                  <a:schemeClr val="tx1"/>
                </a:solidFill>
                <a:latin typeface="Times New Roman" panose="02020603050405020304" pitchFamily="18" charset="0"/>
                <a:cs typeface="Times New Roman" panose="02020603050405020304" pitchFamily="18" charset="0"/>
              </a:rPr>
              <a:t>&gt;Successful promotion of IFT will help to achieve a sustainable freight transport system for a particular country or region.</a:t>
            </a:r>
          </a:p>
          <a:p>
            <a:pPr algn="just">
              <a:spcAft>
                <a:spcPts val="400"/>
              </a:spcAft>
              <a:defRPr/>
            </a:pPr>
            <a:r>
              <a:rPr lang="en-GB" sz="2000" b="1" dirty="0">
                <a:solidFill>
                  <a:schemeClr val="tx1"/>
                </a:solidFill>
                <a:latin typeface="Times New Roman" panose="02020603050405020304" pitchFamily="18" charset="0"/>
                <a:cs typeface="Times New Roman" panose="02020603050405020304" pitchFamily="18" charset="0"/>
              </a:rPr>
              <a:t>&gt;Intermodal freight transport has received increased attention due to problems of road congestion, environmental concerns and traffic safety</a:t>
            </a:r>
          </a:p>
          <a:p>
            <a:pPr algn="just">
              <a:spcAft>
                <a:spcPts val="400"/>
              </a:spcAft>
              <a:defRPr/>
            </a:pPr>
            <a:r>
              <a:rPr lang="en-GB" sz="2000" b="1" dirty="0">
                <a:solidFill>
                  <a:schemeClr val="tx1"/>
                </a:solidFill>
                <a:latin typeface="Times New Roman" panose="02020603050405020304" pitchFamily="18" charset="0"/>
                <a:cs typeface="Times New Roman" panose="02020603050405020304" pitchFamily="18" charset="0"/>
              </a:rPr>
              <a:t>&gt;To overcome the problems, research is essential on intermodal freight transportation. </a:t>
            </a:r>
            <a:endParaRPr lang="en-US" sz="2000" b="1" i="0" dirty="0">
              <a:solidFill>
                <a:srgbClr val="1F1F1F"/>
              </a:solidFill>
              <a:effectLst/>
              <a:latin typeface="Google Sans"/>
            </a:endParaRPr>
          </a:p>
          <a:p>
            <a:pPr algn="just">
              <a:spcAft>
                <a:spcPts val="400"/>
              </a:spcAft>
              <a:defRPr/>
            </a:pPr>
            <a:r>
              <a:rPr lang="en-US" sz="2000" b="1" dirty="0">
                <a:solidFill>
                  <a:schemeClr val="tx1"/>
                </a:solidFill>
                <a:latin typeface="Times New Roman" panose="02020603050405020304" pitchFamily="18" charset="0"/>
                <a:cs typeface="Times New Roman" panose="02020603050405020304" pitchFamily="18" charset="0"/>
              </a:rPr>
              <a:t>&gt;From the transport cost model, an intermodal transport network decreases the average full costs of transportation (Janic, 2007).</a:t>
            </a:r>
          </a:p>
          <a:p>
            <a:pPr algn="just">
              <a:spcAft>
                <a:spcPts val="400"/>
              </a:spcAft>
              <a:defRPr/>
            </a:pPr>
            <a:r>
              <a:rPr lang="en-US" sz="2000" b="1" dirty="0">
                <a:solidFill>
                  <a:schemeClr val="tx1"/>
                </a:solidFill>
                <a:latin typeface="Times New Roman" panose="02020603050405020304" pitchFamily="18" charset="0"/>
                <a:cs typeface="Times New Roman" panose="02020603050405020304" pitchFamily="18" charset="0"/>
              </a:rPr>
              <a:t>&gt;Monios &amp; Wilmsmeier (2013) observed the role of intermodal transport in port regionalization.</a:t>
            </a:r>
            <a:endParaRPr lang="en-US" sz="1400" dirty="0"/>
          </a:p>
        </p:txBody>
      </p:sp>
    </p:spTree>
    <p:extLst>
      <p:ext uri="{BB962C8B-B14F-4D97-AF65-F5344CB8AC3E}">
        <p14:creationId xmlns:p14="http://schemas.microsoft.com/office/powerpoint/2010/main" val="4002593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D9868-9589-3A69-9238-AA263913F961}"/>
              </a:ext>
            </a:extLst>
          </p:cNvPr>
          <p:cNvSpPr/>
          <p:nvPr/>
        </p:nvSpPr>
        <p:spPr>
          <a:xfrm>
            <a:off x="0" y="0"/>
            <a:ext cx="12192000" cy="8708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Maritime Ecosystem</a:t>
            </a:r>
          </a:p>
        </p:txBody>
      </p:sp>
      <p:sp>
        <p:nvSpPr>
          <p:cNvPr id="5" name="Rectangle 4">
            <a:extLst>
              <a:ext uri="{FF2B5EF4-FFF2-40B4-BE49-F238E27FC236}">
                <a16:creationId xmlns:a16="http://schemas.microsoft.com/office/drawing/2014/main" id="{08093DBD-3DF9-C76F-B86E-0DC050439D41}"/>
              </a:ext>
            </a:extLst>
          </p:cNvPr>
          <p:cNvSpPr/>
          <p:nvPr/>
        </p:nvSpPr>
        <p:spPr>
          <a:xfrm>
            <a:off x="424543" y="870857"/>
            <a:ext cx="5889173" cy="4985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Wingdings" panose="05000000000000000000" pitchFamily="2" charset="2"/>
              <a:buChar char="q"/>
            </a:pPr>
            <a:r>
              <a:rPr lang="en-US" sz="2800" b="1" i="0" dirty="0">
                <a:solidFill>
                  <a:srgbClr val="1F1F1F"/>
                </a:solidFill>
                <a:effectLst/>
              </a:rPr>
              <a:t>The Maritime ecosystem is unique, the oldest and the largest sharing economy in the world.</a:t>
            </a:r>
          </a:p>
          <a:p>
            <a:pPr marL="342900" indent="-342900" algn="just">
              <a:buFont typeface="Wingdings" panose="05000000000000000000" pitchFamily="2" charset="2"/>
              <a:buChar char="q"/>
            </a:pPr>
            <a:r>
              <a:rPr lang="en-US" sz="2800" b="1" dirty="0">
                <a:solidFill>
                  <a:srgbClr val="1F1F1F"/>
                </a:solidFill>
              </a:rPr>
              <a:t>It is Global, Flat and Self-organized.</a:t>
            </a:r>
          </a:p>
          <a:p>
            <a:pPr marL="342900" indent="-342900" algn="just">
              <a:buFont typeface="Wingdings" panose="05000000000000000000" pitchFamily="2" charset="2"/>
              <a:buChar char="q"/>
            </a:pPr>
            <a:r>
              <a:rPr lang="en-US" sz="2800" b="1" i="0" dirty="0">
                <a:solidFill>
                  <a:srgbClr val="1F1F1F"/>
                </a:solidFill>
                <a:effectLst/>
              </a:rPr>
              <a:t>Federated and democratic  governance</a:t>
            </a:r>
          </a:p>
          <a:p>
            <a:pPr marL="342900" indent="-342900" algn="just">
              <a:buFont typeface="Wingdings" panose="05000000000000000000" pitchFamily="2" charset="2"/>
              <a:buChar char="q"/>
            </a:pPr>
            <a:r>
              <a:rPr lang="en-US" sz="2800" b="1" dirty="0">
                <a:solidFill>
                  <a:srgbClr val="1F1F1F"/>
                </a:solidFill>
              </a:rPr>
              <a:t>Asset intensive with high demands on optimized resource utilization</a:t>
            </a:r>
          </a:p>
          <a:p>
            <a:pPr marL="342900" indent="-342900" algn="just">
              <a:buFont typeface="Wingdings" panose="05000000000000000000" pitchFamily="2" charset="2"/>
              <a:buChar char="q"/>
            </a:pPr>
            <a:r>
              <a:rPr lang="en-US" sz="2800" b="1" i="0" dirty="0">
                <a:solidFill>
                  <a:srgbClr val="1F1F1F"/>
                </a:solidFill>
                <a:effectLst/>
              </a:rPr>
              <a:t>Not allowing for one owner</a:t>
            </a:r>
          </a:p>
          <a:p>
            <a:pPr marL="342900" indent="-342900" algn="just">
              <a:buFont typeface="Wingdings" panose="05000000000000000000" pitchFamily="2" charset="2"/>
              <a:buChar char="q"/>
            </a:pPr>
            <a:r>
              <a:rPr lang="en-US" sz="2800" b="1" dirty="0">
                <a:solidFill>
                  <a:srgbClr val="1F1F1F"/>
                </a:solidFill>
              </a:rPr>
              <a:t>Episodic interactions.</a:t>
            </a:r>
            <a:endParaRPr lang="en-US" sz="2800" b="1" i="0" dirty="0">
              <a:solidFill>
                <a:srgbClr val="1F1F1F"/>
              </a:solidFill>
              <a:effectLst/>
            </a:endParaRPr>
          </a:p>
        </p:txBody>
      </p:sp>
      <p:pic>
        <p:nvPicPr>
          <p:cNvPr id="3" name="Picture 2">
            <a:extLst>
              <a:ext uri="{FF2B5EF4-FFF2-40B4-BE49-F238E27FC236}">
                <a16:creationId xmlns:a16="http://schemas.microsoft.com/office/drawing/2014/main" id="{86885013-E334-0EE0-31E5-F6102615DD37}"/>
              </a:ext>
            </a:extLst>
          </p:cNvPr>
          <p:cNvPicPr>
            <a:picLocks noChangeAspect="1"/>
          </p:cNvPicPr>
          <p:nvPr/>
        </p:nvPicPr>
        <p:blipFill>
          <a:blip r:embed="rId2"/>
          <a:stretch>
            <a:fillRect/>
          </a:stretch>
        </p:blipFill>
        <p:spPr>
          <a:xfrm>
            <a:off x="6596745" y="1410592"/>
            <a:ext cx="4895713" cy="4036816"/>
          </a:xfrm>
          <a:prstGeom prst="rect">
            <a:avLst/>
          </a:prstGeom>
        </p:spPr>
      </p:pic>
    </p:spTree>
    <p:extLst>
      <p:ext uri="{BB962C8B-B14F-4D97-AF65-F5344CB8AC3E}">
        <p14:creationId xmlns:p14="http://schemas.microsoft.com/office/powerpoint/2010/main" val="1040620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D9868-9589-3A69-9238-AA263913F961}"/>
              </a:ext>
            </a:extLst>
          </p:cNvPr>
          <p:cNvSpPr/>
          <p:nvPr/>
        </p:nvSpPr>
        <p:spPr>
          <a:xfrm>
            <a:off x="0" y="1502229"/>
            <a:ext cx="2928257" cy="303711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Port Community System</a:t>
            </a:r>
          </a:p>
        </p:txBody>
      </p:sp>
      <p:sp>
        <p:nvSpPr>
          <p:cNvPr id="5" name="Rectangle 4">
            <a:extLst>
              <a:ext uri="{FF2B5EF4-FFF2-40B4-BE49-F238E27FC236}">
                <a16:creationId xmlns:a16="http://schemas.microsoft.com/office/drawing/2014/main" id="{08093DBD-3DF9-C76F-B86E-0DC050439D41}"/>
              </a:ext>
            </a:extLst>
          </p:cNvPr>
          <p:cNvSpPr/>
          <p:nvPr/>
        </p:nvSpPr>
        <p:spPr>
          <a:xfrm>
            <a:off x="0" y="5508171"/>
            <a:ext cx="12104914" cy="13498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i="0" dirty="0">
                <a:solidFill>
                  <a:srgbClr val="1F1F1F"/>
                </a:solidFill>
                <a:effectLst/>
              </a:rPr>
              <a:t>Port users are the main stakeholders of the port community system.</a:t>
            </a:r>
          </a:p>
          <a:p>
            <a:pPr algn="just"/>
            <a:r>
              <a:rPr lang="en-US" sz="2800" b="1" dirty="0">
                <a:solidFill>
                  <a:srgbClr val="1F1F1F"/>
                </a:solidFill>
              </a:rPr>
              <a:t>Governance is a big part to be ensured by the respective port authority/government.</a:t>
            </a:r>
            <a:r>
              <a:rPr lang="en-US" sz="2800" b="1" i="0" dirty="0">
                <a:solidFill>
                  <a:srgbClr val="1F1F1F"/>
                </a:solidFill>
                <a:effectLst/>
              </a:rPr>
              <a:t> </a:t>
            </a:r>
          </a:p>
        </p:txBody>
      </p:sp>
      <p:pic>
        <p:nvPicPr>
          <p:cNvPr id="7" name="Picture 6">
            <a:extLst>
              <a:ext uri="{FF2B5EF4-FFF2-40B4-BE49-F238E27FC236}">
                <a16:creationId xmlns:a16="http://schemas.microsoft.com/office/drawing/2014/main" id="{7E263C94-158E-15EA-995C-063A494B1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457" y="59285"/>
            <a:ext cx="8293785" cy="5416899"/>
          </a:xfrm>
          <a:prstGeom prst="rect">
            <a:avLst/>
          </a:prstGeom>
        </p:spPr>
      </p:pic>
      <p:sp>
        <p:nvSpPr>
          <p:cNvPr id="8" name="Rectangle 7">
            <a:extLst>
              <a:ext uri="{FF2B5EF4-FFF2-40B4-BE49-F238E27FC236}">
                <a16:creationId xmlns:a16="http://schemas.microsoft.com/office/drawing/2014/main" id="{0373B4AA-11C7-A8FD-50D0-DE85E8ED1A11}"/>
              </a:ext>
            </a:extLst>
          </p:cNvPr>
          <p:cNvSpPr/>
          <p:nvPr/>
        </p:nvSpPr>
        <p:spPr>
          <a:xfrm>
            <a:off x="8316686" y="4539343"/>
            <a:ext cx="3875314" cy="4789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Source: Notteboom et al., 2022</a:t>
            </a:r>
          </a:p>
        </p:txBody>
      </p:sp>
    </p:spTree>
    <p:extLst>
      <p:ext uri="{BB962C8B-B14F-4D97-AF65-F5344CB8AC3E}">
        <p14:creationId xmlns:p14="http://schemas.microsoft.com/office/powerpoint/2010/main" val="3517084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A4035-3428-EE81-816D-82E448C7874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5F290D6-E444-FC88-14FB-A40F5ABF9A82}"/>
              </a:ext>
            </a:extLst>
          </p:cNvPr>
          <p:cNvSpPr/>
          <p:nvPr/>
        </p:nvSpPr>
        <p:spPr>
          <a:xfrm>
            <a:off x="-1" y="0"/>
            <a:ext cx="12191999" cy="54864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 </a:t>
            </a:r>
            <a:r>
              <a:rPr lang="en-US" sz="4400" b="1" dirty="0">
                <a:solidFill>
                  <a:schemeClr val="tx2"/>
                </a:solidFill>
              </a:rPr>
              <a:t>Mobility and Geography</a:t>
            </a:r>
          </a:p>
        </p:txBody>
      </p:sp>
      <p:sp>
        <p:nvSpPr>
          <p:cNvPr id="11" name="Rectangle 10">
            <a:extLst>
              <a:ext uri="{FF2B5EF4-FFF2-40B4-BE49-F238E27FC236}">
                <a16:creationId xmlns:a16="http://schemas.microsoft.com/office/drawing/2014/main" id="{4B02792F-F7A4-038E-90ED-CA0975982B1A}"/>
              </a:ext>
            </a:extLst>
          </p:cNvPr>
          <p:cNvSpPr/>
          <p:nvPr/>
        </p:nvSpPr>
        <p:spPr>
          <a:xfrm>
            <a:off x="0" y="548640"/>
            <a:ext cx="12388947" cy="63093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Mobility has always been a fundamental component of the economic and social life of societies. </a:t>
            </a:r>
          </a:p>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Contemporary economic processes have been accompanied by a significant increase in mobility and higher levels of accessibility. </a:t>
            </a:r>
          </a:p>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historical perspective on the evolution of transport systems underlines the impacts of technological innovations and how transportation improvements were interdependent with economic, social, and spatial changes. </a:t>
            </a:r>
          </a:p>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Thus, the current transport systems are the outcome of a long historical evolution marked by periods of rapid changes where new transport technologies were adopted.</a:t>
            </a:r>
          </a:p>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Following the Industrial Revolution in the 19th century, transportation systems were mechanized with the development of steam engine technology, which permitted the setting of networks servicing regions. </a:t>
            </a:r>
          </a:p>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process was further expanded in the 20th century with global air transport, container shipping, and telecommunication networks.</a:t>
            </a:r>
          </a:p>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However, this requires the capacity to manage, support, and expand the mobility of passengers and freight as well as their underlying information flows. Societies have become increasingly dependent on their transport systems to support a wide variety of activities, ranging from commuting, tourism, supplying energy needs, and distributing parts and final goods. </a:t>
            </a:r>
          </a:p>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Developing transport systems has been a continuous challenge to satisfy mobility needs, support economic development, and participate in the global economy.</a:t>
            </a:r>
          </a:p>
          <a:p>
            <a:endParaRPr lang="en-U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978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D9868-9589-3A69-9238-AA263913F961}"/>
              </a:ext>
            </a:extLst>
          </p:cNvPr>
          <p:cNvSpPr/>
          <p:nvPr/>
        </p:nvSpPr>
        <p:spPr>
          <a:xfrm>
            <a:off x="0" y="0"/>
            <a:ext cx="12192000" cy="8708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Maritime Transformation</a:t>
            </a:r>
          </a:p>
        </p:txBody>
      </p:sp>
      <p:graphicFrame>
        <p:nvGraphicFramePr>
          <p:cNvPr id="2" name="Table 1">
            <a:extLst>
              <a:ext uri="{FF2B5EF4-FFF2-40B4-BE49-F238E27FC236}">
                <a16:creationId xmlns:a16="http://schemas.microsoft.com/office/drawing/2014/main" id="{35C89E6F-8E69-2884-BC56-5DE66F89C692}"/>
              </a:ext>
            </a:extLst>
          </p:cNvPr>
          <p:cNvGraphicFramePr>
            <a:graphicFrameLocks noGrp="1"/>
          </p:cNvGraphicFramePr>
          <p:nvPr/>
        </p:nvGraphicFramePr>
        <p:xfrm>
          <a:off x="816428" y="1090985"/>
          <a:ext cx="10363200" cy="4708686"/>
        </p:xfrm>
        <a:graphic>
          <a:graphicData uri="http://schemas.openxmlformats.org/drawingml/2006/table">
            <a:tbl>
              <a:tblPr firstRow="1" bandRow="1">
                <a:tableStyleId>{073A0DAA-6AF3-43AB-8588-CEC1D06C72B9}</a:tableStyleId>
              </a:tblPr>
              <a:tblGrid>
                <a:gridCol w="5094515">
                  <a:extLst>
                    <a:ext uri="{9D8B030D-6E8A-4147-A177-3AD203B41FA5}">
                      <a16:colId xmlns:a16="http://schemas.microsoft.com/office/drawing/2014/main" val="218318433"/>
                    </a:ext>
                  </a:extLst>
                </a:gridCol>
                <a:gridCol w="5268685">
                  <a:extLst>
                    <a:ext uri="{9D8B030D-6E8A-4147-A177-3AD203B41FA5}">
                      <a16:colId xmlns:a16="http://schemas.microsoft.com/office/drawing/2014/main" val="2350943601"/>
                    </a:ext>
                  </a:extLst>
                </a:gridCol>
              </a:tblGrid>
              <a:tr h="444490">
                <a:tc>
                  <a:txBody>
                    <a:bodyPr/>
                    <a:lstStyle/>
                    <a:p>
                      <a:pPr algn="ctr"/>
                      <a:r>
                        <a:rPr lang="en-US" sz="2400" dirty="0"/>
                        <a:t>From</a:t>
                      </a:r>
                    </a:p>
                  </a:txBody>
                  <a:tcPr/>
                </a:tc>
                <a:tc>
                  <a:txBody>
                    <a:bodyPr/>
                    <a:lstStyle/>
                    <a:p>
                      <a:pPr algn="ctr"/>
                      <a:r>
                        <a:rPr lang="en-US" sz="2400" dirty="0"/>
                        <a:t>To</a:t>
                      </a:r>
                    </a:p>
                  </a:txBody>
                  <a:tcPr/>
                </a:tc>
                <a:extLst>
                  <a:ext uri="{0D108BD9-81ED-4DB2-BD59-A6C34878D82A}">
                    <a16:rowId xmlns:a16="http://schemas.microsoft.com/office/drawing/2014/main" val="570198119"/>
                  </a:ext>
                </a:extLst>
              </a:tr>
              <a:tr h="662204">
                <a:tc>
                  <a:txBody>
                    <a:bodyPr/>
                    <a:lstStyle/>
                    <a:p>
                      <a:r>
                        <a:rPr lang="en-US" sz="2400" dirty="0"/>
                        <a:t>Fragmented Situational Awareness</a:t>
                      </a:r>
                    </a:p>
                  </a:txBody>
                  <a:tcPr/>
                </a:tc>
                <a:tc>
                  <a:txBody>
                    <a:bodyPr/>
                    <a:lstStyle/>
                    <a:p>
                      <a:r>
                        <a:rPr lang="en-US" sz="2400" dirty="0"/>
                        <a:t>Common Situational Awareness</a:t>
                      </a:r>
                    </a:p>
                  </a:txBody>
                  <a:tcPr/>
                </a:tc>
                <a:extLst>
                  <a:ext uri="{0D108BD9-81ED-4DB2-BD59-A6C34878D82A}">
                    <a16:rowId xmlns:a16="http://schemas.microsoft.com/office/drawing/2014/main" val="1271696666"/>
                  </a:ext>
                </a:extLst>
              </a:tr>
              <a:tr h="594928">
                <a:tc>
                  <a:txBody>
                    <a:bodyPr/>
                    <a:lstStyle/>
                    <a:p>
                      <a:r>
                        <a:rPr lang="en-US" sz="2400" dirty="0"/>
                        <a:t>Low Information Quality</a:t>
                      </a:r>
                    </a:p>
                  </a:txBody>
                  <a:tcPr/>
                </a:tc>
                <a:tc>
                  <a:txBody>
                    <a:bodyPr/>
                    <a:lstStyle/>
                    <a:p>
                      <a:r>
                        <a:rPr lang="en-US" sz="2400" dirty="0"/>
                        <a:t>High and Reliable Information Quality</a:t>
                      </a:r>
                    </a:p>
                  </a:txBody>
                  <a:tcPr/>
                </a:tc>
                <a:extLst>
                  <a:ext uri="{0D108BD9-81ED-4DB2-BD59-A6C34878D82A}">
                    <a16:rowId xmlns:a16="http://schemas.microsoft.com/office/drawing/2014/main" val="1258076277"/>
                  </a:ext>
                </a:extLst>
              </a:tr>
              <a:tr h="516765">
                <a:tc>
                  <a:txBody>
                    <a:bodyPr/>
                    <a:lstStyle/>
                    <a:p>
                      <a:r>
                        <a:rPr lang="en-US" sz="2400" dirty="0"/>
                        <a:t>Lacking Planning Horizons</a:t>
                      </a:r>
                    </a:p>
                  </a:txBody>
                  <a:tcPr/>
                </a:tc>
                <a:tc>
                  <a:txBody>
                    <a:bodyPr/>
                    <a:lstStyle/>
                    <a:p>
                      <a:r>
                        <a:rPr lang="en-US" sz="2400" dirty="0"/>
                        <a:t>Predictable Operations</a:t>
                      </a:r>
                    </a:p>
                  </a:txBody>
                  <a:tcPr/>
                </a:tc>
                <a:extLst>
                  <a:ext uri="{0D108BD9-81ED-4DB2-BD59-A6C34878D82A}">
                    <a16:rowId xmlns:a16="http://schemas.microsoft.com/office/drawing/2014/main" val="677278236"/>
                  </a:ext>
                </a:extLst>
              </a:tr>
              <a:tr h="500743">
                <a:tc>
                  <a:txBody>
                    <a:bodyPr/>
                    <a:lstStyle/>
                    <a:p>
                      <a:r>
                        <a:rPr lang="en-US" sz="2400" dirty="0"/>
                        <a:t>Unstructured Information Exchange</a:t>
                      </a:r>
                    </a:p>
                  </a:txBody>
                  <a:tcPr/>
                </a:tc>
                <a:tc>
                  <a:txBody>
                    <a:bodyPr/>
                    <a:lstStyle/>
                    <a:p>
                      <a:r>
                        <a:rPr lang="en-US" sz="2400" dirty="0"/>
                        <a:t>Standardized Data Exchange</a:t>
                      </a:r>
                    </a:p>
                  </a:txBody>
                  <a:tcPr/>
                </a:tc>
                <a:extLst>
                  <a:ext uri="{0D108BD9-81ED-4DB2-BD59-A6C34878D82A}">
                    <a16:rowId xmlns:a16="http://schemas.microsoft.com/office/drawing/2014/main" val="776306932"/>
                  </a:ext>
                </a:extLst>
              </a:tr>
              <a:tr h="555172">
                <a:tc>
                  <a:txBody>
                    <a:bodyPr/>
                    <a:lstStyle/>
                    <a:p>
                      <a:r>
                        <a:rPr lang="en-US" sz="2400" dirty="0"/>
                        <a:t>Sub Optimized Operations</a:t>
                      </a:r>
                    </a:p>
                  </a:txBody>
                  <a:tcPr/>
                </a:tc>
                <a:tc>
                  <a:txBody>
                    <a:bodyPr/>
                    <a:lstStyle/>
                    <a:p>
                      <a:r>
                        <a:rPr lang="en-US" sz="2400" dirty="0"/>
                        <a:t>Mature Collaboration Culture</a:t>
                      </a:r>
                    </a:p>
                  </a:txBody>
                  <a:tcPr/>
                </a:tc>
                <a:extLst>
                  <a:ext uri="{0D108BD9-81ED-4DB2-BD59-A6C34878D82A}">
                    <a16:rowId xmlns:a16="http://schemas.microsoft.com/office/drawing/2014/main" val="954303995"/>
                  </a:ext>
                </a:extLst>
              </a:tr>
              <a:tr h="598714">
                <a:tc>
                  <a:txBody>
                    <a:bodyPr/>
                    <a:lstStyle/>
                    <a:p>
                      <a:r>
                        <a:rPr lang="en-US" sz="2400" dirty="0"/>
                        <a:t>Unnecessary Waiting Times</a:t>
                      </a:r>
                    </a:p>
                  </a:txBody>
                  <a:tcPr/>
                </a:tc>
                <a:tc>
                  <a:txBody>
                    <a:bodyPr/>
                    <a:lstStyle/>
                    <a:p>
                      <a:r>
                        <a:rPr lang="en-US" sz="2400" dirty="0"/>
                        <a:t>Just-In-Time (JIT) Operations</a:t>
                      </a:r>
                    </a:p>
                  </a:txBody>
                  <a:tcPr/>
                </a:tc>
                <a:extLst>
                  <a:ext uri="{0D108BD9-81ED-4DB2-BD59-A6C34878D82A}">
                    <a16:rowId xmlns:a16="http://schemas.microsoft.com/office/drawing/2014/main" val="1878219661"/>
                  </a:ext>
                </a:extLst>
              </a:tr>
              <a:tr h="783499">
                <a:tc>
                  <a:txBody>
                    <a:bodyPr/>
                    <a:lstStyle/>
                    <a:p>
                      <a:r>
                        <a:rPr lang="en-US" sz="2400" dirty="0"/>
                        <a:t>Low IT Maturity</a:t>
                      </a:r>
                    </a:p>
                  </a:txBody>
                  <a:tcPr/>
                </a:tc>
                <a:tc>
                  <a:txBody>
                    <a:bodyPr/>
                    <a:lstStyle/>
                    <a:p>
                      <a:r>
                        <a:rPr lang="en-US" sz="2400" dirty="0"/>
                        <a:t>Enhanced IT Systems and Third-Party Innovation Opportunities</a:t>
                      </a:r>
                    </a:p>
                  </a:txBody>
                  <a:tcPr/>
                </a:tc>
                <a:extLst>
                  <a:ext uri="{0D108BD9-81ED-4DB2-BD59-A6C34878D82A}">
                    <a16:rowId xmlns:a16="http://schemas.microsoft.com/office/drawing/2014/main" val="1205856708"/>
                  </a:ext>
                </a:extLst>
              </a:tr>
            </a:tbl>
          </a:graphicData>
        </a:graphic>
      </p:graphicFrame>
      <p:sp>
        <p:nvSpPr>
          <p:cNvPr id="6" name="Rectangle 5">
            <a:extLst>
              <a:ext uri="{FF2B5EF4-FFF2-40B4-BE49-F238E27FC236}">
                <a16:creationId xmlns:a16="http://schemas.microsoft.com/office/drawing/2014/main" id="{B4B2B99E-21CF-19FE-3716-EE6BF5F53DB8}"/>
              </a:ext>
            </a:extLst>
          </p:cNvPr>
          <p:cNvSpPr/>
          <p:nvPr/>
        </p:nvSpPr>
        <p:spPr>
          <a:xfrm>
            <a:off x="7881257" y="6019800"/>
            <a:ext cx="3592286" cy="4789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Source: Lind, 2024</a:t>
            </a:r>
          </a:p>
        </p:txBody>
      </p:sp>
    </p:spTree>
    <p:extLst>
      <p:ext uri="{BB962C8B-B14F-4D97-AF65-F5344CB8AC3E}">
        <p14:creationId xmlns:p14="http://schemas.microsoft.com/office/powerpoint/2010/main" val="347494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0A55A-DC5D-B5D0-5005-849E6A54396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4C85FF-ABE2-EE7C-641A-B3207FA66DEE}"/>
              </a:ext>
            </a:extLst>
          </p:cNvPr>
          <p:cNvSpPr/>
          <p:nvPr/>
        </p:nvSpPr>
        <p:spPr>
          <a:xfrm>
            <a:off x="-1" y="0"/>
            <a:ext cx="12192000" cy="72096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solidFill>
              </a:rPr>
              <a:t>Key Learnings and Knowledge Management</a:t>
            </a:r>
          </a:p>
        </p:txBody>
      </p:sp>
      <p:sp>
        <p:nvSpPr>
          <p:cNvPr id="11" name="Rectangle 10">
            <a:extLst>
              <a:ext uri="{FF2B5EF4-FFF2-40B4-BE49-F238E27FC236}">
                <a16:creationId xmlns:a16="http://schemas.microsoft.com/office/drawing/2014/main" id="{956DAF04-ECFB-7348-AAB4-5869BC362935}"/>
              </a:ext>
            </a:extLst>
          </p:cNvPr>
          <p:cNvSpPr/>
          <p:nvPr/>
        </p:nvSpPr>
        <p:spPr>
          <a:xfrm>
            <a:off x="-1" y="720968"/>
            <a:ext cx="12192000" cy="613703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ln w="0"/>
                <a:solidFill>
                  <a:schemeClr val="tx1"/>
                </a:solidFill>
                <a:effectLst>
                  <a:outerShdw blurRad="38100" dist="19050" dir="2700000" algn="tl" rotWithShape="0">
                    <a:schemeClr val="dk1">
                      <a:alpha val="40000"/>
                    </a:schemeClr>
                  </a:outerShdw>
                </a:effectLst>
              </a:rPr>
              <a:t>Transport represents one of the most essential human activities worldwide as it allows us to mitigate the constraint of geography. </a:t>
            </a:r>
          </a:p>
          <a:p>
            <a:pPr algn="just"/>
            <a:r>
              <a:rPr lang="en-US" sz="3600" dirty="0">
                <a:ln w="0"/>
                <a:solidFill>
                  <a:schemeClr val="tx1"/>
                </a:solidFill>
                <a:effectLst>
                  <a:outerShdw blurRad="38100" dist="19050" dir="2700000" algn="tl" rotWithShape="0">
                    <a:schemeClr val="dk1">
                      <a:alpha val="40000"/>
                    </a:schemeClr>
                  </a:outerShdw>
                </a:effectLst>
              </a:rPr>
              <a:t>It is an indispensable component of the economy and plays a major role in supporting spatial relations between locations. </a:t>
            </a:r>
          </a:p>
          <a:p>
            <a:pPr algn="just"/>
            <a:r>
              <a:rPr lang="en-US" sz="3600" dirty="0">
                <a:ln w="0"/>
                <a:solidFill>
                  <a:schemeClr val="tx1"/>
                </a:solidFill>
                <a:effectLst>
                  <a:outerShdw blurRad="38100" dist="19050" dir="2700000" algn="tl" rotWithShape="0">
                    <a:schemeClr val="dk1">
                      <a:alpha val="40000"/>
                    </a:schemeClr>
                  </a:outerShdw>
                </a:effectLst>
              </a:rPr>
              <a:t>Transport creates links between regions and economic activities, between people and the rest of the world, generating value.</a:t>
            </a:r>
          </a:p>
        </p:txBody>
      </p:sp>
    </p:spTree>
    <p:extLst>
      <p:ext uri="{BB962C8B-B14F-4D97-AF65-F5344CB8AC3E}">
        <p14:creationId xmlns:p14="http://schemas.microsoft.com/office/powerpoint/2010/main" val="214985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83D70-9C2E-CD07-9776-29A618DD34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6EF84E0-45F2-A283-6904-192F95C3B43A}"/>
              </a:ext>
            </a:extLst>
          </p:cNvPr>
          <p:cNvSpPr/>
          <p:nvPr/>
        </p:nvSpPr>
        <p:spPr>
          <a:xfrm>
            <a:off x="3711525" y="498340"/>
            <a:ext cx="4768949" cy="144545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2"/>
                </a:solidFill>
              </a:rPr>
              <a:t>Q/A</a:t>
            </a:r>
          </a:p>
        </p:txBody>
      </p:sp>
      <p:pic>
        <p:nvPicPr>
          <p:cNvPr id="1026" name="Picture 2" descr="47,000+ Thank You Sign Stock Photos, Pictures &amp; Royalty-Free Images -  iStock | Holding thank you sign, Thank you sign language, Thank you sign  coronavirus">
            <a:extLst>
              <a:ext uri="{FF2B5EF4-FFF2-40B4-BE49-F238E27FC236}">
                <a16:creationId xmlns:a16="http://schemas.microsoft.com/office/drawing/2014/main" id="{0FAECCCC-D4E9-F842-DCDA-DD729C595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573" y="1943795"/>
            <a:ext cx="7744851" cy="366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579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D29A-EBD7-8E0B-735C-9B0E8B171AA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A91D77B-C1F3-2CF2-C3E0-226FD705FEB1}"/>
              </a:ext>
            </a:extLst>
          </p:cNvPr>
          <p:cNvSpPr/>
          <p:nvPr/>
        </p:nvSpPr>
        <p:spPr>
          <a:xfrm>
            <a:off x="-1" y="0"/>
            <a:ext cx="12191999" cy="54864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 </a:t>
            </a:r>
            <a:r>
              <a:rPr lang="en-US" sz="4400" b="1" dirty="0">
                <a:solidFill>
                  <a:schemeClr val="tx2"/>
                </a:solidFill>
              </a:rPr>
              <a:t>Transport Geography </a:t>
            </a:r>
          </a:p>
        </p:txBody>
      </p:sp>
      <p:sp>
        <p:nvSpPr>
          <p:cNvPr id="11" name="Rectangle 10">
            <a:extLst>
              <a:ext uri="{FF2B5EF4-FFF2-40B4-BE49-F238E27FC236}">
                <a16:creationId xmlns:a16="http://schemas.microsoft.com/office/drawing/2014/main" id="{CE770959-DDE0-F91C-A6DD-65203B5F6E87}"/>
              </a:ext>
            </a:extLst>
          </p:cNvPr>
          <p:cNvSpPr/>
          <p:nvPr/>
        </p:nvSpPr>
        <p:spPr>
          <a:xfrm>
            <a:off x="0" y="548640"/>
            <a:ext cx="12388947" cy="63093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Transport geography is a sub-discipline of geography concerned with the mobility of people, freight, and information and its spatial organization. It includes attributes and constraints related to the origin, destination, extent, nature, and purpose of mobility.</a:t>
            </a:r>
          </a:p>
          <a:p>
            <a:pPr algn="just">
              <a:spcAft>
                <a:spcPts val="600"/>
              </a:spcAft>
            </a:pPr>
            <a:endPar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Transport geography can be understood from a series of eight core principles:</a:t>
            </a:r>
          </a:p>
          <a:p>
            <a:pPr algn="just">
              <a:spcAft>
                <a:spcPts val="600"/>
              </a:spcAft>
            </a:pPr>
            <a:endPar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Transportation is the spatial linking of derived demand.</a:t>
            </a:r>
          </a:p>
          <a:p>
            <a:pPr marL="342900" indent="-342900" algn="just">
              <a:spcAft>
                <a:spcPts val="600"/>
              </a:spcAf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Distance is a relative concept involving space, time, and effort.</a:t>
            </a:r>
          </a:p>
          <a:p>
            <a:pPr marL="342900" indent="-342900" algn="just">
              <a:spcAft>
                <a:spcPts val="600"/>
              </a:spcAf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Space is concomitantly the generator, support, and constraint for mobility.</a:t>
            </a:r>
          </a:p>
          <a:p>
            <a:pPr marL="342900" indent="-342900" algn="just">
              <a:spcAft>
                <a:spcPts val="600"/>
              </a:spcAf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relation between space and time can converge or diverge.</a:t>
            </a:r>
          </a:p>
          <a:p>
            <a:pPr marL="342900" indent="-342900" algn="just">
              <a:spcAft>
                <a:spcPts val="600"/>
              </a:spcAf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location can be central, generating and attracting traffic, or </a:t>
            </a:r>
          </a:p>
          <a:p>
            <a:pPr algn="just">
              <a:spcAft>
                <a:spcPts val="600"/>
              </a:spcAft>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an intermediate element where traffic transits.</a:t>
            </a:r>
          </a:p>
          <a:p>
            <a:pPr marL="342900" indent="-342900" algn="just">
              <a:spcAft>
                <a:spcPts val="600"/>
              </a:spcAf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To overcome geography, transportation requires a footprint.</a:t>
            </a:r>
          </a:p>
          <a:p>
            <a:pPr marL="342900" indent="-342900" algn="just">
              <a:spcAft>
                <a:spcPts val="600"/>
              </a:spcAf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Transportation seeks massification but is constrained by atomization.</a:t>
            </a:r>
          </a:p>
          <a:p>
            <a:pPr marL="342900" indent="-342900" algn="just">
              <a:spcAft>
                <a:spcPts val="600"/>
              </a:spcAft>
              <a:buFont typeface="Wingdings" panose="05000000000000000000" pitchFamily="2" charset="2"/>
              <a:buChar char="q"/>
            </a:pPr>
            <a:r>
              <a:rPr lang="en-US" sz="2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Velocity is a modal, intermodal, and managerial effort.</a:t>
            </a:r>
          </a:p>
          <a:p>
            <a:endParaRPr lang="en-U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11811B8-B4BE-234F-332E-44FCF8A89556}"/>
              </a:ext>
            </a:extLst>
          </p:cNvPr>
          <p:cNvPicPr>
            <a:picLocks noChangeAspect="1"/>
          </p:cNvPicPr>
          <p:nvPr/>
        </p:nvPicPr>
        <p:blipFill>
          <a:blip r:embed="rId2"/>
          <a:stretch>
            <a:fillRect/>
          </a:stretch>
        </p:blipFill>
        <p:spPr>
          <a:xfrm>
            <a:off x="8874575" y="1622840"/>
            <a:ext cx="3317424" cy="4686520"/>
          </a:xfrm>
          <a:prstGeom prst="rect">
            <a:avLst/>
          </a:prstGeom>
        </p:spPr>
      </p:pic>
    </p:spTree>
    <p:extLst>
      <p:ext uri="{BB962C8B-B14F-4D97-AF65-F5344CB8AC3E}">
        <p14:creationId xmlns:p14="http://schemas.microsoft.com/office/powerpoint/2010/main" val="1943260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47A4-9856-10AD-258D-E2668D214E10}"/>
              </a:ext>
            </a:extLst>
          </p:cNvPr>
          <p:cNvSpPr>
            <a:spLocks noGrp="1"/>
          </p:cNvSpPr>
          <p:nvPr>
            <p:ph type="title"/>
          </p:nvPr>
        </p:nvSpPr>
        <p:spPr>
          <a:xfrm>
            <a:off x="838200" y="365125"/>
            <a:ext cx="10515600" cy="665389"/>
          </a:xfrm>
        </p:spPr>
        <p:txBody>
          <a:bodyPr>
            <a:normAutofit fontScale="90000"/>
          </a:bodyPr>
          <a:lstStyle/>
          <a:p>
            <a:r>
              <a:rPr lang="en-US" dirty="0"/>
              <a:t>Transport Sector of Bangladesh</a:t>
            </a:r>
          </a:p>
        </p:txBody>
      </p:sp>
      <p:pic>
        <p:nvPicPr>
          <p:cNvPr id="7" name="Picture 6">
            <a:extLst>
              <a:ext uri="{FF2B5EF4-FFF2-40B4-BE49-F238E27FC236}">
                <a16:creationId xmlns:a16="http://schemas.microsoft.com/office/drawing/2014/main" id="{BF592BA7-D82B-3651-1E75-2B43793B6982}"/>
              </a:ext>
            </a:extLst>
          </p:cNvPr>
          <p:cNvPicPr>
            <a:picLocks noChangeAspect="1"/>
          </p:cNvPicPr>
          <p:nvPr/>
        </p:nvPicPr>
        <p:blipFill>
          <a:blip r:embed="rId2"/>
          <a:stretch>
            <a:fillRect/>
          </a:stretch>
        </p:blipFill>
        <p:spPr>
          <a:xfrm>
            <a:off x="1543619" y="1232603"/>
            <a:ext cx="9104762" cy="5625397"/>
          </a:xfrm>
          <a:prstGeom prst="rect">
            <a:avLst/>
          </a:prstGeom>
        </p:spPr>
      </p:pic>
    </p:spTree>
    <p:extLst>
      <p:ext uri="{BB962C8B-B14F-4D97-AF65-F5344CB8AC3E}">
        <p14:creationId xmlns:p14="http://schemas.microsoft.com/office/powerpoint/2010/main" val="2508458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76DAF-C109-FF6F-7AFF-CD4119680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1BE8CA-87BF-46AA-ED45-D6F3005795BB}"/>
              </a:ext>
            </a:extLst>
          </p:cNvPr>
          <p:cNvSpPr>
            <a:spLocks noGrp="1"/>
          </p:cNvSpPr>
          <p:nvPr>
            <p:ph type="title"/>
          </p:nvPr>
        </p:nvSpPr>
        <p:spPr>
          <a:xfrm>
            <a:off x="5007429" y="0"/>
            <a:ext cx="7078932" cy="418646"/>
          </a:xfrm>
        </p:spPr>
        <p:txBody>
          <a:bodyPr>
            <a:noAutofit/>
          </a:bodyPr>
          <a:lstStyle/>
          <a:p>
            <a:r>
              <a:rPr lang="en-US" sz="3600" dirty="0"/>
              <a:t>Transport Network of Bangladesh</a:t>
            </a:r>
          </a:p>
        </p:txBody>
      </p:sp>
      <p:pic>
        <p:nvPicPr>
          <p:cNvPr id="4" name="Picture 3">
            <a:extLst>
              <a:ext uri="{FF2B5EF4-FFF2-40B4-BE49-F238E27FC236}">
                <a16:creationId xmlns:a16="http://schemas.microsoft.com/office/drawing/2014/main" id="{EF29C3B1-505F-61AB-3FDB-699C85C2F15E}"/>
              </a:ext>
            </a:extLst>
          </p:cNvPr>
          <p:cNvPicPr>
            <a:picLocks noChangeAspect="1"/>
          </p:cNvPicPr>
          <p:nvPr/>
        </p:nvPicPr>
        <p:blipFill>
          <a:blip r:embed="rId2"/>
          <a:stretch>
            <a:fillRect/>
          </a:stretch>
        </p:blipFill>
        <p:spPr>
          <a:xfrm>
            <a:off x="5165889" y="475130"/>
            <a:ext cx="7026111" cy="6382870"/>
          </a:xfrm>
          <a:prstGeom prst="rect">
            <a:avLst/>
          </a:prstGeom>
        </p:spPr>
      </p:pic>
      <p:pic>
        <p:nvPicPr>
          <p:cNvPr id="6" name="Picture 5">
            <a:extLst>
              <a:ext uri="{FF2B5EF4-FFF2-40B4-BE49-F238E27FC236}">
                <a16:creationId xmlns:a16="http://schemas.microsoft.com/office/drawing/2014/main" id="{E49D879D-2681-73A3-0E97-C9475BFE97B6}"/>
              </a:ext>
            </a:extLst>
          </p:cNvPr>
          <p:cNvPicPr>
            <a:picLocks noChangeAspect="1"/>
          </p:cNvPicPr>
          <p:nvPr/>
        </p:nvPicPr>
        <p:blipFill>
          <a:blip r:embed="rId3"/>
          <a:stretch>
            <a:fillRect/>
          </a:stretch>
        </p:blipFill>
        <p:spPr>
          <a:xfrm>
            <a:off x="0" y="56484"/>
            <a:ext cx="5007429" cy="6326386"/>
          </a:xfrm>
          <a:prstGeom prst="rect">
            <a:avLst/>
          </a:prstGeom>
        </p:spPr>
      </p:pic>
      <p:sp>
        <p:nvSpPr>
          <p:cNvPr id="8" name="Title 1">
            <a:extLst>
              <a:ext uri="{FF2B5EF4-FFF2-40B4-BE49-F238E27FC236}">
                <a16:creationId xmlns:a16="http://schemas.microsoft.com/office/drawing/2014/main" id="{4115C3E4-A3B5-7A1D-6499-81E9ACD1BD91}"/>
              </a:ext>
            </a:extLst>
          </p:cNvPr>
          <p:cNvSpPr txBox="1">
            <a:spLocks/>
          </p:cNvSpPr>
          <p:nvPr/>
        </p:nvSpPr>
        <p:spPr>
          <a:xfrm>
            <a:off x="-52821" y="6382870"/>
            <a:ext cx="6695125" cy="4186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Intermodal Network of Bangladesh</a:t>
            </a:r>
          </a:p>
        </p:txBody>
      </p:sp>
    </p:spTree>
    <p:extLst>
      <p:ext uri="{BB962C8B-B14F-4D97-AF65-F5344CB8AC3E}">
        <p14:creationId xmlns:p14="http://schemas.microsoft.com/office/powerpoint/2010/main" val="4070660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E9B9-CC7A-0C33-FD8E-70B98FDC697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BB01F26-6972-A73C-4B76-696C0E02617F}"/>
              </a:ext>
            </a:extLst>
          </p:cNvPr>
          <p:cNvSpPr/>
          <p:nvPr/>
        </p:nvSpPr>
        <p:spPr>
          <a:xfrm>
            <a:off x="-1" y="0"/>
            <a:ext cx="12192000" cy="72096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Key Concepts in Transport Geography</a:t>
            </a:r>
          </a:p>
        </p:txBody>
      </p:sp>
      <p:sp>
        <p:nvSpPr>
          <p:cNvPr id="11" name="Rectangle 10">
            <a:extLst>
              <a:ext uri="{FF2B5EF4-FFF2-40B4-BE49-F238E27FC236}">
                <a16:creationId xmlns:a16="http://schemas.microsoft.com/office/drawing/2014/main" id="{102ACA2A-97CA-768C-FB69-4098F92E54F6}"/>
              </a:ext>
            </a:extLst>
          </p:cNvPr>
          <p:cNvSpPr/>
          <p:nvPr/>
        </p:nvSpPr>
        <p:spPr>
          <a:xfrm>
            <a:off x="-1" y="720968"/>
            <a:ext cx="12191999" cy="61370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endParaRPr lang="en-US" sz="2800" dirty="0">
              <a:ln w="0"/>
              <a:solidFill>
                <a:srgbClr val="C00000"/>
              </a:solidFill>
              <a:effectLst>
                <a:outerShdw blurRad="38100" dist="19050" dir="2700000" algn="tl" rotWithShape="0">
                  <a:schemeClr val="dk1">
                    <a:alpha val="40000"/>
                  </a:schemeClr>
                </a:outerShdw>
              </a:effectLst>
            </a:endParaRPr>
          </a:p>
          <a:p>
            <a:pPr>
              <a:spcBef>
                <a:spcPts val="600"/>
              </a:spcBef>
              <a:spcAft>
                <a:spcPts val="600"/>
              </a:spcAft>
            </a:pPr>
            <a:r>
              <a:rPr lang="en-US" sz="2800" dirty="0">
                <a:ln w="0"/>
                <a:solidFill>
                  <a:schemeClr val="tx1"/>
                </a:solidFill>
                <a:effectLst>
                  <a:outerShdw blurRad="38100" dist="19050" dir="2700000" algn="tl" rotWithShape="0">
                    <a:schemeClr val="dk1">
                      <a:alpha val="40000"/>
                    </a:schemeClr>
                  </a:outerShdw>
                </a:effectLst>
              </a:rPr>
              <a:t>Nodes:</a:t>
            </a:r>
          </a:p>
          <a:p>
            <a:r>
              <a:rPr lang="en-US" sz="2800" dirty="0">
                <a:ln w="0"/>
                <a:solidFill>
                  <a:srgbClr val="C00000"/>
                </a:solidFill>
                <a:effectLst>
                  <a:outerShdw blurRad="38100" dist="19050" dir="2700000" algn="tl" rotWithShape="0">
                    <a:schemeClr val="dk1">
                      <a:alpha val="40000"/>
                    </a:schemeClr>
                  </a:outerShdw>
                </a:effectLst>
              </a:rPr>
              <a:t>These are key locations where transport </a:t>
            </a:r>
          </a:p>
          <a:p>
            <a:r>
              <a:rPr lang="en-US" sz="2800" dirty="0">
                <a:ln w="0"/>
                <a:solidFill>
                  <a:srgbClr val="C00000"/>
                </a:solidFill>
                <a:effectLst>
                  <a:outerShdw blurRad="38100" dist="19050" dir="2700000" algn="tl" rotWithShape="0">
                    <a:schemeClr val="dk1">
                      <a:alpha val="40000"/>
                    </a:schemeClr>
                  </a:outerShdw>
                </a:effectLst>
              </a:rPr>
              <a:t>flows begin, end, or are transferred between </a:t>
            </a:r>
          </a:p>
          <a:p>
            <a:r>
              <a:rPr lang="en-US" sz="2800" dirty="0">
                <a:ln w="0"/>
                <a:solidFill>
                  <a:srgbClr val="C00000"/>
                </a:solidFill>
                <a:effectLst>
                  <a:outerShdw blurRad="38100" dist="19050" dir="2700000" algn="tl" rotWithShape="0">
                    <a:schemeClr val="dk1">
                      <a:alpha val="40000"/>
                    </a:schemeClr>
                  </a:outerShdw>
                </a:effectLst>
              </a:rPr>
              <a:t>different modes, such as ports, airports, and railway stations.</a:t>
            </a:r>
          </a:p>
          <a:p>
            <a:pPr>
              <a:spcBef>
                <a:spcPts val="600"/>
              </a:spcBef>
              <a:spcAft>
                <a:spcPts val="600"/>
              </a:spcAft>
            </a:pPr>
            <a:r>
              <a:rPr lang="en-US" sz="2800" dirty="0">
                <a:ln w="0"/>
                <a:solidFill>
                  <a:schemeClr val="tx1"/>
                </a:solidFill>
                <a:effectLst>
                  <a:outerShdw blurRad="38100" dist="19050" dir="2700000" algn="tl" rotWithShape="0">
                    <a:schemeClr val="dk1">
                      <a:alpha val="40000"/>
                    </a:schemeClr>
                  </a:outerShdw>
                </a:effectLst>
              </a:rPr>
              <a:t>Networks:</a:t>
            </a:r>
          </a:p>
          <a:p>
            <a:r>
              <a:rPr lang="en-US" sz="2800" dirty="0">
                <a:ln w="0"/>
                <a:solidFill>
                  <a:srgbClr val="C00000"/>
                </a:solidFill>
                <a:effectLst>
                  <a:outerShdw blurRad="38100" dist="19050" dir="2700000" algn="tl" rotWithShape="0">
                    <a:schemeClr val="dk1">
                      <a:alpha val="40000"/>
                    </a:schemeClr>
                  </a:outerShdw>
                </a:effectLst>
              </a:rPr>
              <a:t>This refers to the physical structures, like roads, </a:t>
            </a:r>
          </a:p>
          <a:p>
            <a:r>
              <a:rPr lang="en-US" sz="2800" dirty="0">
                <a:ln w="0"/>
                <a:solidFill>
                  <a:srgbClr val="C00000"/>
                </a:solidFill>
                <a:effectLst>
                  <a:outerShdw blurRad="38100" dist="19050" dir="2700000" algn="tl" rotWithShape="0">
                    <a:schemeClr val="dk1">
                      <a:alpha val="40000"/>
                    </a:schemeClr>
                  </a:outerShdw>
                </a:effectLst>
              </a:rPr>
              <a:t>railways, and shipping lanes, that support and guide movement between different nodes.</a:t>
            </a:r>
          </a:p>
          <a:p>
            <a:pPr>
              <a:spcBef>
                <a:spcPts val="600"/>
              </a:spcBef>
              <a:spcAft>
                <a:spcPts val="600"/>
              </a:spcAft>
            </a:pPr>
            <a:r>
              <a:rPr lang="en-US" sz="2800" dirty="0">
                <a:ln w="0"/>
                <a:solidFill>
                  <a:schemeClr val="tx1"/>
                </a:solidFill>
                <a:effectLst>
                  <a:outerShdw blurRad="38100" dist="19050" dir="2700000" algn="tl" rotWithShape="0">
                    <a:schemeClr val="dk1">
                      <a:alpha val="40000"/>
                    </a:schemeClr>
                  </a:outerShdw>
                </a:effectLst>
              </a:rPr>
              <a:t>Demand:</a:t>
            </a:r>
          </a:p>
          <a:p>
            <a:pPr>
              <a:spcBef>
                <a:spcPts val="600"/>
              </a:spcBef>
              <a:spcAft>
                <a:spcPts val="600"/>
              </a:spcAft>
            </a:pPr>
            <a:r>
              <a:rPr lang="en-US" sz="2800" dirty="0">
                <a:ln w="0"/>
                <a:solidFill>
                  <a:srgbClr val="C00000"/>
                </a:solidFill>
                <a:effectLst>
                  <a:outerShdw blurRad="38100" dist="19050" dir="2700000" algn="tl" rotWithShape="0">
                    <a:schemeClr val="dk1">
                      <a:alpha val="40000"/>
                    </a:schemeClr>
                  </a:outerShdw>
                </a:effectLst>
              </a:rPr>
              <a:t>This encompasses the reasons and desires for people and goods to move, as well as the modes and volumes of transport required to fulfill those needs.</a:t>
            </a:r>
            <a:endParaRPr lang="en-US" sz="2800" dirty="0">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FEA682AE-4479-74DD-1175-96758E9A5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862" y="746610"/>
            <a:ext cx="4809706" cy="2029529"/>
          </a:xfrm>
          <a:prstGeom prst="rect">
            <a:avLst/>
          </a:prstGeom>
        </p:spPr>
      </p:pic>
    </p:spTree>
    <p:extLst>
      <p:ext uri="{BB962C8B-B14F-4D97-AF65-F5344CB8AC3E}">
        <p14:creationId xmlns:p14="http://schemas.microsoft.com/office/powerpoint/2010/main" val="13858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E6FB8-92C9-9635-BCAC-2B13362E919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B3397FC-1E85-4DB4-7A4A-4120D3C179EC}"/>
              </a:ext>
            </a:extLst>
          </p:cNvPr>
          <p:cNvSpPr/>
          <p:nvPr/>
        </p:nvSpPr>
        <p:spPr>
          <a:xfrm>
            <a:off x="-1" y="0"/>
            <a:ext cx="12192000" cy="72096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Key Concepts in Transport Geography   2/2</a:t>
            </a:r>
          </a:p>
        </p:txBody>
      </p:sp>
      <p:sp>
        <p:nvSpPr>
          <p:cNvPr id="11" name="Rectangle 10">
            <a:extLst>
              <a:ext uri="{FF2B5EF4-FFF2-40B4-BE49-F238E27FC236}">
                <a16:creationId xmlns:a16="http://schemas.microsoft.com/office/drawing/2014/main" id="{7AFBC722-11A6-A235-AF3A-2F4493C49D82}"/>
              </a:ext>
            </a:extLst>
          </p:cNvPr>
          <p:cNvSpPr/>
          <p:nvPr/>
        </p:nvSpPr>
        <p:spPr>
          <a:xfrm>
            <a:off x="-1" y="720968"/>
            <a:ext cx="8525023" cy="4188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800" dirty="0">
                <a:ln w="0"/>
                <a:solidFill>
                  <a:srgbClr val="C00000"/>
                </a:solidFill>
                <a:effectLst>
                  <a:outerShdw blurRad="38100" dist="19050" dir="2700000" algn="tl" rotWithShape="0">
                    <a:schemeClr val="dk1">
                      <a:alpha val="40000"/>
                    </a:schemeClr>
                  </a:outerShdw>
                </a:effectLst>
              </a:rPr>
              <a:t>Modes:</a:t>
            </a:r>
          </a:p>
          <a:p>
            <a:pPr>
              <a:spcBef>
                <a:spcPts val="600"/>
              </a:spcBef>
              <a:spcAft>
                <a:spcPts val="600"/>
              </a:spcAft>
            </a:pPr>
            <a:r>
              <a:rPr lang="en-US" sz="2800" dirty="0">
                <a:ln w="0"/>
                <a:solidFill>
                  <a:srgbClr val="C00000"/>
                </a:solidFill>
                <a:effectLst>
                  <a:outerShdw blurRad="38100" dist="19050" dir="2700000" algn="tl" rotWithShape="0">
                    <a:schemeClr val="dk1">
                      <a:alpha val="40000"/>
                    </a:schemeClr>
                  </a:outerShdw>
                </a:effectLst>
              </a:rPr>
              <a:t>Ways to mode one node to another's. Fortunately, Bangladesh belongs to all modes of transport.</a:t>
            </a:r>
          </a:p>
          <a:p>
            <a:pPr>
              <a:spcBef>
                <a:spcPts val="600"/>
              </a:spcBef>
              <a:spcAft>
                <a:spcPts val="600"/>
              </a:spcAft>
            </a:pPr>
            <a:r>
              <a:rPr lang="en-US" sz="2800" dirty="0">
                <a:ln w="0"/>
                <a:solidFill>
                  <a:srgbClr val="C00000"/>
                </a:solidFill>
                <a:effectLst>
                  <a:outerShdw blurRad="38100" dist="19050" dir="2700000" algn="tl" rotWithShape="0">
                    <a:schemeClr val="dk1">
                      <a:alpha val="40000"/>
                    </a:schemeClr>
                  </a:outerShdw>
                </a:effectLst>
              </a:rPr>
              <a:t>Carrier:</a:t>
            </a:r>
          </a:p>
          <a:p>
            <a:pPr>
              <a:spcBef>
                <a:spcPts val="600"/>
              </a:spcBef>
              <a:spcAft>
                <a:spcPts val="600"/>
              </a:spcAft>
            </a:pPr>
            <a:r>
              <a:rPr lang="en-US" sz="2800" dirty="0">
                <a:ln w="0"/>
                <a:solidFill>
                  <a:srgbClr val="C00000"/>
                </a:solidFill>
                <a:effectLst>
                  <a:outerShdw blurRad="38100" dist="19050" dir="2700000" algn="tl" rotWithShape="0">
                    <a:schemeClr val="dk1">
                      <a:alpha val="40000"/>
                    </a:schemeClr>
                  </a:outerShdw>
                </a:effectLst>
              </a:rPr>
              <a:t>Operator of transport.</a:t>
            </a:r>
          </a:p>
          <a:p>
            <a:pPr>
              <a:spcBef>
                <a:spcPts val="600"/>
              </a:spcBef>
              <a:spcAft>
                <a:spcPts val="600"/>
              </a:spcAft>
            </a:pPr>
            <a:r>
              <a:rPr lang="en-US" sz="2800" dirty="0">
                <a:ln w="0"/>
                <a:solidFill>
                  <a:srgbClr val="C00000"/>
                </a:solidFill>
                <a:effectLst>
                  <a:outerShdw blurRad="38100" dist="19050" dir="2700000" algn="tl" rotWithShape="0">
                    <a:schemeClr val="dk1">
                      <a:alpha val="40000"/>
                    </a:schemeClr>
                  </a:outerShdw>
                </a:effectLst>
              </a:rPr>
              <a:t>Supply:</a:t>
            </a:r>
          </a:p>
          <a:p>
            <a:pPr>
              <a:spcBef>
                <a:spcPts val="600"/>
              </a:spcBef>
              <a:spcAft>
                <a:spcPts val="600"/>
              </a:spcAft>
            </a:pPr>
            <a:r>
              <a:rPr lang="en-US" sz="2800" dirty="0">
                <a:ln w="0"/>
                <a:solidFill>
                  <a:srgbClr val="C00000"/>
                </a:solidFill>
                <a:effectLst>
                  <a:outerShdw blurRad="38100" dist="19050" dir="2700000" algn="tl" rotWithShape="0">
                    <a:schemeClr val="dk1">
                      <a:alpha val="40000"/>
                    </a:schemeClr>
                  </a:outerShdw>
                </a:effectLst>
              </a:rPr>
              <a:t>Facilities developed against the demand.</a:t>
            </a:r>
            <a:endParaRPr lang="en-US" sz="2800" dirty="0">
              <a:ln w="0"/>
              <a:solidFill>
                <a:schemeClr val="tx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15156CA1-FA7E-7754-8472-15A5E1CF434D}"/>
              </a:ext>
            </a:extLst>
          </p:cNvPr>
          <p:cNvPicPr>
            <a:picLocks noChangeAspect="1"/>
          </p:cNvPicPr>
          <p:nvPr/>
        </p:nvPicPr>
        <p:blipFill>
          <a:blip r:embed="rId2"/>
          <a:stretch>
            <a:fillRect/>
          </a:stretch>
        </p:blipFill>
        <p:spPr>
          <a:xfrm>
            <a:off x="8637564" y="1227405"/>
            <a:ext cx="3666977" cy="4884413"/>
          </a:xfrm>
          <a:prstGeom prst="rect">
            <a:avLst/>
          </a:prstGeom>
        </p:spPr>
      </p:pic>
      <p:pic>
        <p:nvPicPr>
          <p:cNvPr id="4" name="Picture 3">
            <a:extLst>
              <a:ext uri="{FF2B5EF4-FFF2-40B4-BE49-F238E27FC236}">
                <a16:creationId xmlns:a16="http://schemas.microsoft.com/office/drawing/2014/main" id="{F25BA405-00B1-29D4-7605-FD7AB5419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762" y="4785156"/>
            <a:ext cx="5323230" cy="2072844"/>
          </a:xfrm>
          <a:prstGeom prst="rect">
            <a:avLst/>
          </a:prstGeom>
        </p:spPr>
      </p:pic>
    </p:spTree>
    <p:extLst>
      <p:ext uri="{BB962C8B-B14F-4D97-AF65-F5344CB8AC3E}">
        <p14:creationId xmlns:p14="http://schemas.microsoft.com/office/powerpoint/2010/main" val="4128654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3BE02-2474-EE8C-8697-79EEC042A9A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3550AF0-D8A0-AA94-8BA0-3938FFFEDCF7}"/>
              </a:ext>
            </a:extLst>
          </p:cNvPr>
          <p:cNvSpPr/>
          <p:nvPr/>
        </p:nvSpPr>
        <p:spPr>
          <a:xfrm>
            <a:off x="-1" y="0"/>
            <a:ext cx="12192000" cy="720968"/>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Nature and Importance of Transport Geography</a:t>
            </a:r>
          </a:p>
        </p:txBody>
      </p:sp>
      <p:sp>
        <p:nvSpPr>
          <p:cNvPr id="9" name="Rectangle 8">
            <a:extLst>
              <a:ext uri="{FF2B5EF4-FFF2-40B4-BE49-F238E27FC236}">
                <a16:creationId xmlns:a16="http://schemas.microsoft.com/office/drawing/2014/main" id="{30310BD7-988A-4978-F8DF-1304782AE442}"/>
              </a:ext>
            </a:extLst>
          </p:cNvPr>
          <p:cNvSpPr/>
          <p:nvPr/>
        </p:nvSpPr>
        <p:spPr>
          <a:xfrm>
            <a:off x="-1" y="720969"/>
            <a:ext cx="12191999" cy="32179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u="sng" dirty="0">
                <a:solidFill>
                  <a:schemeClr val="tx1"/>
                </a:solidFill>
              </a:rPr>
              <a:t>Nature:</a:t>
            </a:r>
          </a:p>
          <a:p>
            <a:r>
              <a:rPr lang="en-US" sz="2800" b="1" dirty="0">
                <a:solidFill>
                  <a:schemeClr val="tx1"/>
                </a:solidFill>
              </a:rPr>
              <a:t>Spatial Science:  </a:t>
            </a:r>
            <a:r>
              <a:rPr lang="en-US" sz="2800" dirty="0">
                <a:solidFill>
                  <a:schemeClr val="tx1"/>
                </a:solidFill>
              </a:rPr>
              <a:t>It is a spatial science because it deals with movement across space and how varying landscapes and distances influence these movements. </a:t>
            </a:r>
          </a:p>
          <a:p>
            <a:r>
              <a:rPr lang="en-US" sz="2800" b="1" dirty="0">
                <a:solidFill>
                  <a:schemeClr val="tx1"/>
                </a:solidFill>
              </a:rPr>
              <a:t>Multidisciplinary: </a:t>
            </a:r>
            <a:r>
              <a:rPr lang="en-US" sz="2800" dirty="0">
                <a:solidFill>
                  <a:schemeClr val="tx1"/>
                </a:solidFill>
              </a:rPr>
              <a:t>Transport geography draws on insights from economics, engineering, and management, integrating them to provide a comprehensive understanding of transport systems. </a:t>
            </a:r>
          </a:p>
          <a:p>
            <a:r>
              <a:rPr lang="en-US" sz="2800" b="1" dirty="0">
                <a:solidFill>
                  <a:schemeClr val="tx1"/>
                </a:solidFill>
              </a:rPr>
              <a:t>Positivist Approach: </a:t>
            </a:r>
            <a:r>
              <a:rPr lang="en-US" sz="2800" dirty="0">
                <a:solidFill>
                  <a:schemeClr val="tx1"/>
                </a:solidFill>
              </a:rPr>
              <a:t>It often uses data collection and analysis to develop and test models that explain patterns of transportation and their spatial relationships. </a:t>
            </a:r>
          </a:p>
        </p:txBody>
      </p:sp>
      <p:sp>
        <p:nvSpPr>
          <p:cNvPr id="2" name="Rectangle 1">
            <a:extLst>
              <a:ext uri="{FF2B5EF4-FFF2-40B4-BE49-F238E27FC236}">
                <a16:creationId xmlns:a16="http://schemas.microsoft.com/office/drawing/2014/main" id="{1968C1FB-E814-D7F2-F8F2-65AACDAB994E}"/>
              </a:ext>
            </a:extLst>
          </p:cNvPr>
          <p:cNvSpPr/>
          <p:nvPr/>
        </p:nvSpPr>
        <p:spPr>
          <a:xfrm>
            <a:off x="4688" y="4262511"/>
            <a:ext cx="12191999" cy="25954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u="sng" dirty="0">
                <a:solidFill>
                  <a:schemeClr val="tx1"/>
                </a:solidFill>
              </a:rPr>
              <a:t>Importance :     </a:t>
            </a:r>
          </a:p>
          <a:p>
            <a:pPr marL="457200" indent="-457200">
              <a:buFont typeface="Wingdings" panose="05000000000000000000" pitchFamily="2" charset="2"/>
              <a:buChar char="Ø"/>
            </a:pPr>
            <a:r>
              <a:rPr lang="en-US" sz="2800" dirty="0">
                <a:solidFill>
                  <a:schemeClr val="tx1"/>
                </a:solidFill>
              </a:rPr>
              <a:t>It highlights the interconnectedness of geographical factors with transportation, showing how space influences transport and vice-versa.</a:t>
            </a:r>
          </a:p>
          <a:p>
            <a:pPr marL="457200" indent="-457200">
              <a:buFont typeface="Wingdings" panose="05000000000000000000" pitchFamily="2" charset="2"/>
              <a:buChar char="Ø"/>
            </a:pPr>
            <a:r>
              <a:rPr lang="en-US" sz="2800" dirty="0">
                <a:solidFill>
                  <a:schemeClr val="tx1"/>
                </a:solidFill>
              </a:rPr>
              <a:t>It is crucial for understanding historical development, social dynamics, political influences, economic activities, and environmental impacts associated with mobility.</a:t>
            </a:r>
          </a:p>
        </p:txBody>
      </p:sp>
    </p:spTree>
    <p:extLst>
      <p:ext uri="{BB962C8B-B14F-4D97-AF65-F5344CB8AC3E}">
        <p14:creationId xmlns:p14="http://schemas.microsoft.com/office/powerpoint/2010/main" val="1327639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2302</Words>
  <Application>Microsoft Office PowerPoint</Application>
  <PresentationFormat>Widescreen</PresentationFormat>
  <Paragraphs>246</Paragraphs>
  <Slides>32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Algerian</vt:lpstr>
      <vt:lpstr>Arial</vt:lpstr>
      <vt:lpstr>Calibri</vt:lpstr>
      <vt:lpstr>Calibri Light</vt:lpstr>
      <vt:lpstr>Google Sans</vt:lpstr>
      <vt:lpstr>Oxygen</vt:lpstr>
      <vt:lpstr>Times New Roman</vt:lpstr>
      <vt:lpstr>Wingdings</vt:lpstr>
      <vt:lpstr>Office Theme</vt:lpstr>
      <vt:lpstr>PowerPoint Presentation</vt:lpstr>
      <vt:lpstr>PowerPoint Presentation</vt:lpstr>
      <vt:lpstr>PowerPoint Presentation</vt:lpstr>
      <vt:lpstr>PowerPoint Presentation</vt:lpstr>
      <vt:lpstr>Transport Sector of Bangladesh</vt:lpstr>
      <vt:lpstr>Transport Network of Bangladesh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Razon Chandra Saha</dc:creator>
  <cp:lastModifiedBy>Mohiul Islam</cp:lastModifiedBy>
  <cp:revision>14</cp:revision>
  <dcterms:created xsi:type="dcterms:W3CDTF">2025-08-22T18:46:07Z</dcterms:created>
  <dcterms:modified xsi:type="dcterms:W3CDTF">2026-02-17T15:01:56Z</dcterms:modified>
</cp:coreProperties>
</file>