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77" r:id="rId6"/>
    <p:sldId id="276" r:id="rId7"/>
    <p:sldId id="261" r:id="rId8"/>
    <p:sldId id="262" r:id="rId9"/>
    <p:sldId id="263" r:id="rId10"/>
    <p:sldId id="264" r:id="rId11"/>
    <p:sldId id="265" r:id="rId12"/>
    <p:sldId id="266" r:id="rId13"/>
    <p:sldId id="268" r:id="rId14"/>
    <p:sldId id="267" r:id="rId15"/>
    <p:sldId id="269" r:id="rId16"/>
    <p:sldId id="270" r:id="rId17"/>
    <p:sldId id="271" r:id="rId18"/>
    <p:sldId id="273" r:id="rId19"/>
    <p:sldId id="272" r:id="rId20"/>
    <p:sldId id="274" r:id="rId21"/>
    <p:sldId id="275" r:id="rId22"/>
    <p:sldId id="259"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7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56466-6440-86DB-1AEA-5559C14C66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487153-2092-EB7C-65C2-D52D64280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343FED-F878-EB7B-2468-B6559DE0EA5E}"/>
              </a:ext>
            </a:extLst>
          </p:cNvPr>
          <p:cNvSpPr>
            <a:spLocks noGrp="1"/>
          </p:cNvSpPr>
          <p:nvPr>
            <p:ph type="dt" sz="half" idx="10"/>
          </p:nvPr>
        </p:nvSpPr>
        <p:spPr/>
        <p:txBody>
          <a:bodyPr/>
          <a:lstStyle/>
          <a:p>
            <a:fld id="{CDCDACB3-C6C2-4389-8676-0BDB68B005E1}" type="datetimeFigureOut">
              <a:rPr lang="en-US" smtClean="0"/>
              <a:t>1/25/2026</a:t>
            </a:fld>
            <a:endParaRPr lang="en-US" dirty="0"/>
          </a:p>
        </p:txBody>
      </p:sp>
      <p:sp>
        <p:nvSpPr>
          <p:cNvPr id="5" name="Footer Placeholder 4">
            <a:extLst>
              <a:ext uri="{FF2B5EF4-FFF2-40B4-BE49-F238E27FC236}">
                <a16:creationId xmlns:a16="http://schemas.microsoft.com/office/drawing/2014/main" id="{DF2739E7-A1E7-3E00-1C0E-1CEDB7253F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294F32-4A3F-DA9B-3835-483503FF1CE5}"/>
              </a:ext>
            </a:extLst>
          </p:cNvPr>
          <p:cNvSpPr>
            <a:spLocks noGrp="1"/>
          </p:cNvSpPr>
          <p:nvPr>
            <p:ph type="sldNum" sz="quarter" idx="12"/>
          </p:nvPr>
        </p:nvSpPr>
        <p:spPr/>
        <p:txBody>
          <a:bodyPr/>
          <a:lstStyle/>
          <a:p>
            <a:fld id="{67D11249-CA1A-4FB8-9412-069758ABAFBF}" type="slidenum">
              <a:rPr lang="en-US" smtClean="0"/>
              <a:t>‹#›</a:t>
            </a:fld>
            <a:endParaRPr lang="en-US" dirty="0"/>
          </a:p>
        </p:txBody>
      </p:sp>
    </p:spTree>
    <p:extLst>
      <p:ext uri="{BB962C8B-B14F-4D97-AF65-F5344CB8AC3E}">
        <p14:creationId xmlns:p14="http://schemas.microsoft.com/office/powerpoint/2010/main" val="399902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EFF3-7D34-F90A-6AED-4A4D82CBA4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D7F013-24E7-D7B7-B0C5-E99F4F7BD5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8C83B-B778-DEEE-D8C9-FD2CAD8F04FC}"/>
              </a:ext>
            </a:extLst>
          </p:cNvPr>
          <p:cNvSpPr>
            <a:spLocks noGrp="1"/>
          </p:cNvSpPr>
          <p:nvPr>
            <p:ph type="dt" sz="half" idx="10"/>
          </p:nvPr>
        </p:nvSpPr>
        <p:spPr/>
        <p:txBody>
          <a:bodyPr/>
          <a:lstStyle/>
          <a:p>
            <a:fld id="{CDCDACB3-C6C2-4389-8676-0BDB68B005E1}" type="datetimeFigureOut">
              <a:rPr lang="en-US" smtClean="0"/>
              <a:t>1/25/2026</a:t>
            </a:fld>
            <a:endParaRPr lang="en-US" dirty="0"/>
          </a:p>
        </p:txBody>
      </p:sp>
      <p:sp>
        <p:nvSpPr>
          <p:cNvPr id="5" name="Footer Placeholder 4">
            <a:extLst>
              <a:ext uri="{FF2B5EF4-FFF2-40B4-BE49-F238E27FC236}">
                <a16:creationId xmlns:a16="http://schemas.microsoft.com/office/drawing/2014/main" id="{25CE1F0B-84C7-B3EA-4F17-50FA8153F1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74F05-2064-CB7C-7E77-61B3E65452A0}"/>
              </a:ext>
            </a:extLst>
          </p:cNvPr>
          <p:cNvSpPr>
            <a:spLocks noGrp="1"/>
          </p:cNvSpPr>
          <p:nvPr>
            <p:ph type="sldNum" sz="quarter" idx="12"/>
          </p:nvPr>
        </p:nvSpPr>
        <p:spPr/>
        <p:txBody>
          <a:bodyPr/>
          <a:lstStyle/>
          <a:p>
            <a:fld id="{67D11249-CA1A-4FB8-9412-069758ABAFBF}" type="slidenum">
              <a:rPr lang="en-US" smtClean="0"/>
              <a:t>‹#›</a:t>
            </a:fld>
            <a:endParaRPr lang="en-US" dirty="0"/>
          </a:p>
        </p:txBody>
      </p:sp>
    </p:spTree>
    <p:extLst>
      <p:ext uri="{BB962C8B-B14F-4D97-AF65-F5344CB8AC3E}">
        <p14:creationId xmlns:p14="http://schemas.microsoft.com/office/powerpoint/2010/main" val="4110125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338ACB-F039-081E-6892-912771397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7E3B0A-1E97-E71F-74BB-CF8B0876F3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BF982-4EF9-6C5E-6D8C-107977A9104F}"/>
              </a:ext>
            </a:extLst>
          </p:cNvPr>
          <p:cNvSpPr>
            <a:spLocks noGrp="1"/>
          </p:cNvSpPr>
          <p:nvPr>
            <p:ph type="dt" sz="half" idx="10"/>
          </p:nvPr>
        </p:nvSpPr>
        <p:spPr/>
        <p:txBody>
          <a:bodyPr/>
          <a:lstStyle/>
          <a:p>
            <a:fld id="{CDCDACB3-C6C2-4389-8676-0BDB68B005E1}" type="datetimeFigureOut">
              <a:rPr lang="en-US" smtClean="0"/>
              <a:t>1/25/2026</a:t>
            </a:fld>
            <a:endParaRPr lang="en-US" dirty="0"/>
          </a:p>
        </p:txBody>
      </p:sp>
      <p:sp>
        <p:nvSpPr>
          <p:cNvPr id="5" name="Footer Placeholder 4">
            <a:extLst>
              <a:ext uri="{FF2B5EF4-FFF2-40B4-BE49-F238E27FC236}">
                <a16:creationId xmlns:a16="http://schemas.microsoft.com/office/drawing/2014/main" id="{565357E1-8F45-5F12-1A55-C9E40BB53B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D6E74B-4E1C-D1ED-C12D-A784D8EBF1CD}"/>
              </a:ext>
            </a:extLst>
          </p:cNvPr>
          <p:cNvSpPr>
            <a:spLocks noGrp="1"/>
          </p:cNvSpPr>
          <p:nvPr>
            <p:ph type="sldNum" sz="quarter" idx="12"/>
          </p:nvPr>
        </p:nvSpPr>
        <p:spPr/>
        <p:txBody>
          <a:bodyPr/>
          <a:lstStyle/>
          <a:p>
            <a:fld id="{67D11249-CA1A-4FB8-9412-069758ABAFBF}" type="slidenum">
              <a:rPr lang="en-US" smtClean="0"/>
              <a:t>‹#›</a:t>
            </a:fld>
            <a:endParaRPr lang="en-US" dirty="0"/>
          </a:p>
        </p:txBody>
      </p:sp>
    </p:spTree>
    <p:extLst>
      <p:ext uri="{BB962C8B-B14F-4D97-AF65-F5344CB8AC3E}">
        <p14:creationId xmlns:p14="http://schemas.microsoft.com/office/powerpoint/2010/main" val="67036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068A2-9999-ABCA-2842-44143C68B0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93A614-FA8B-6A0E-A4D7-63062E229F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CBB1F-90AC-11E1-E2F2-C8C53DF36D85}"/>
              </a:ext>
            </a:extLst>
          </p:cNvPr>
          <p:cNvSpPr>
            <a:spLocks noGrp="1"/>
          </p:cNvSpPr>
          <p:nvPr>
            <p:ph type="dt" sz="half" idx="10"/>
          </p:nvPr>
        </p:nvSpPr>
        <p:spPr/>
        <p:txBody>
          <a:bodyPr/>
          <a:lstStyle/>
          <a:p>
            <a:fld id="{CDCDACB3-C6C2-4389-8676-0BDB68B005E1}" type="datetimeFigureOut">
              <a:rPr lang="en-US" smtClean="0"/>
              <a:t>1/25/2026</a:t>
            </a:fld>
            <a:endParaRPr lang="en-US" dirty="0"/>
          </a:p>
        </p:txBody>
      </p:sp>
      <p:sp>
        <p:nvSpPr>
          <p:cNvPr id="5" name="Footer Placeholder 4">
            <a:extLst>
              <a:ext uri="{FF2B5EF4-FFF2-40B4-BE49-F238E27FC236}">
                <a16:creationId xmlns:a16="http://schemas.microsoft.com/office/drawing/2014/main" id="{D3C24CD9-B430-0F76-CE03-F6A1FFE58F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3DD479-3DF2-111A-14AE-CC8B99DF2CF0}"/>
              </a:ext>
            </a:extLst>
          </p:cNvPr>
          <p:cNvSpPr>
            <a:spLocks noGrp="1"/>
          </p:cNvSpPr>
          <p:nvPr>
            <p:ph type="sldNum" sz="quarter" idx="12"/>
          </p:nvPr>
        </p:nvSpPr>
        <p:spPr/>
        <p:txBody>
          <a:bodyPr/>
          <a:lstStyle/>
          <a:p>
            <a:fld id="{67D11249-CA1A-4FB8-9412-069758ABAFBF}" type="slidenum">
              <a:rPr lang="en-US" smtClean="0"/>
              <a:t>‹#›</a:t>
            </a:fld>
            <a:endParaRPr lang="en-US" dirty="0"/>
          </a:p>
        </p:txBody>
      </p:sp>
    </p:spTree>
    <p:extLst>
      <p:ext uri="{BB962C8B-B14F-4D97-AF65-F5344CB8AC3E}">
        <p14:creationId xmlns:p14="http://schemas.microsoft.com/office/powerpoint/2010/main" val="30903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CDBEC-2618-BC96-AD46-A20EFCDF8B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E5B4C5-5649-2541-607D-D96B8949AE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392F28-0EF8-C70B-E9A8-E72D1A1CE378}"/>
              </a:ext>
            </a:extLst>
          </p:cNvPr>
          <p:cNvSpPr>
            <a:spLocks noGrp="1"/>
          </p:cNvSpPr>
          <p:nvPr>
            <p:ph type="dt" sz="half" idx="10"/>
          </p:nvPr>
        </p:nvSpPr>
        <p:spPr/>
        <p:txBody>
          <a:bodyPr/>
          <a:lstStyle/>
          <a:p>
            <a:fld id="{CDCDACB3-C6C2-4389-8676-0BDB68B005E1}" type="datetimeFigureOut">
              <a:rPr lang="en-US" smtClean="0"/>
              <a:t>1/25/2026</a:t>
            </a:fld>
            <a:endParaRPr lang="en-US" dirty="0"/>
          </a:p>
        </p:txBody>
      </p:sp>
      <p:sp>
        <p:nvSpPr>
          <p:cNvPr id="5" name="Footer Placeholder 4">
            <a:extLst>
              <a:ext uri="{FF2B5EF4-FFF2-40B4-BE49-F238E27FC236}">
                <a16:creationId xmlns:a16="http://schemas.microsoft.com/office/drawing/2014/main" id="{F390772E-3D4D-6EAE-2F45-74716975E1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530495-4D98-170B-4B39-676F2CF22580}"/>
              </a:ext>
            </a:extLst>
          </p:cNvPr>
          <p:cNvSpPr>
            <a:spLocks noGrp="1"/>
          </p:cNvSpPr>
          <p:nvPr>
            <p:ph type="sldNum" sz="quarter" idx="12"/>
          </p:nvPr>
        </p:nvSpPr>
        <p:spPr/>
        <p:txBody>
          <a:bodyPr/>
          <a:lstStyle/>
          <a:p>
            <a:fld id="{67D11249-CA1A-4FB8-9412-069758ABAFBF}" type="slidenum">
              <a:rPr lang="en-US" smtClean="0"/>
              <a:t>‹#›</a:t>
            </a:fld>
            <a:endParaRPr lang="en-US" dirty="0"/>
          </a:p>
        </p:txBody>
      </p:sp>
    </p:spTree>
    <p:extLst>
      <p:ext uri="{BB962C8B-B14F-4D97-AF65-F5344CB8AC3E}">
        <p14:creationId xmlns:p14="http://schemas.microsoft.com/office/powerpoint/2010/main" val="46685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DD53F-5EE1-BA9F-9679-AC104A1DBF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89E69F-6AF5-A8D5-9EFA-201A1A599D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437E1C-F0EE-EBF6-6F53-C85E7FF43E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57F000-1755-2D71-44BD-26EB48FA53D7}"/>
              </a:ext>
            </a:extLst>
          </p:cNvPr>
          <p:cNvSpPr>
            <a:spLocks noGrp="1"/>
          </p:cNvSpPr>
          <p:nvPr>
            <p:ph type="dt" sz="half" idx="10"/>
          </p:nvPr>
        </p:nvSpPr>
        <p:spPr/>
        <p:txBody>
          <a:bodyPr/>
          <a:lstStyle/>
          <a:p>
            <a:fld id="{CDCDACB3-C6C2-4389-8676-0BDB68B005E1}" type="datetimeFigureOut">
              <a:rPr lang="en-US" smtClean="0"/>
              <a:t>1/25/2026</a:t>
            </a:fld>
            <a:endParaRPr lang="en-US" dirty="0"/>
          </a:p>
        </p:txBody>
      </p:sp>
      <p:sp>
        <p:nvSpPr>
          <p:cNvPr id="6" name="Footer Placeholder 5">
            <a:extLst>
              <a:ext uri="{FF2B5EF4-FFF2-40B4-BE49-F238E27FC236}">
                <a16:creationId xmlns:a16="http://schemas.microsoft.com/office/drawing/2014/main" id="{55EA091D-7B57-AD30-CC11-9A629D29B0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8A211BC-9F6D-A316-C75E-33EA95A03909}"/>
              </a:ext>
            </a:extLst>
          </p:cNvPr>
          <p:cNvSpPr>
            <a:spLocks noGrp="1"/>
          </p:cNvSpPr>
          <p:nvPr>
            <p:ph type="sldNum" sz="quarter" idx="12"/>
          </p:nvPr>
        </p:nvSpPr>
        <p:spPr/>
        <p:txBody>
          <a:bodyPr/>
          <a:lstStyle/>
          <a:p>
            <a:fld id="{67D11249-CA1A-4FB8-9412-069758ABAFBF}" type="slidenum">
              <a:rPr lang="en-US" smtClean="0"/>
              <a:t>‹#›</a:t>
            </a:fld>
            <a:endParaRPr lang="en-US" dirty="0"/>
          </a:p>
        </p:txBody>
      </p:sp>
    </p:spTree>
    <p:extLst>
      <p:ext uri="{BB962C8B-B14F-4D97-AF65-F5344CB8AC3E}">
        <p14:creationId xmlns:p14="http://schemas.microsoft.com/office/powerpoint/2010/main" val="123502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7BBF1-1505-AE6D-A5ED-FD7DD50456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D033C3-54F3-260D-9606-8FF03AE41B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D9EF00-FC73-7CEC-53AC-E91D0771B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7A8188-3697-FD23-6803-21D5433DCF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955150-B3D9-7AE6-9963-323AA60BF7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F5D03D-1540-88D9-89C3-DF1A41DDCC78}"/>
              </a:ext>
            </a:extLst>
          </p:cNvPr>
          <p:cNvSpPr>
            <a:spLocks noGrp="1"/>
          </p:cNvSpPr>
          <p:nvPr>
            <p:ph type="dt" sz="half" idx="10"/>
          </p:nvPr>
        </p:nvSpPr>
        <p:spPr/>
        <p:txBody>
          <a:bodyPr/>
          <a:lstStyle/>
          <a:p>
            <a:fld id="{CDCDACB3-C6C2-4389-8676-0BDB68B005E1}" type="datetimeFigureOut">
              <a:rPr lang="en-US" smtClean="0"/>
              <a:t>1/25/2026</a:t>
            </a:fld>
            <a:endParaRPr lang="en-US" dirty="0"/>
          </a:p>
        </p:txBody>
      </p:sp>
      <p:sp>
        <p:nvSpPr>
          <p:cNvPr id="8" name="Footer Placeholder 7">
            <a:extLst>
              <a:ext uri="{FF2B5EF4-FFF2-40B4-BE49-F238E27FC236}">
                <a16:creationId xmlns:a16="http://schemas.microsoft.com/office/drawing/2014/main" id="{4A9B847D-83F7-5EEA-CF1C-70A60FE7DF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8A9D2EE-86AA-B5BF-0473-1BD49240EA1F}"/>
              </a:ext>
            </a:extLst>
          </p:cNvPr>
          <p:cNvSpPr>
            <a:spLocks noGrp="1"/>
          </p:cNvSpPr>
          <p:nvPr>
            <p:ph type="sldNum" sz="quarter" idx="12"/>
          </p:nvPr>
        </p:nvSpPr>
        <p:spPr/>
        <p:txBody>
          <a:bodyPr/>
          <a:lstStyle/>
          <a:p>
            <a:fld id="{67D11249-CA1A-4FB8-9412-069758ABAFBF}" type="slidenum">
              <a:rPr lang="en-US" smtClean="0"/>
              <a:t>‹#›</a:t>
            </a:fld>
            <a:endParaRPr lang="en-US" dirty="0"/>
          </a:p>
        </p:txBody>
      </p:sp>
    </p:spTree>
    <p:extLst>
      <p:ext uri="{BB962C8B-B14F-4D97-AF65-F5344CB8AC3E}">
        <p14:creationId xmlns:p14="http://schemas.microsoft.com/office/powerpoint/2010/main" val="332849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61E46-0C1C-4CD1-6D8C-58448E7D74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32DCB4-2719-1E68-BDFF-A4D8BA6D326C}"/>
              </a:ext>
            </a:extLst>
          </p:cNvPr>
          <p:cNvSpPr>
            <a:spLocks noGrp="1"/>
          </p:cNvSpPr>
          <p:nvPr>
            <p:ph type="dt" sz="half" idx="10"/>
          </p:nvPr>
        </p:nvSpPr>
        <p:spPr/>
        <p:txBody>
          <a:bodyPr/>
          <a:lstStyle/>
          <a:p>
            <a:fld id="{CDCDACB3-C6C2-4389-8676-0BDB68B005E1}" type="datetimeFigureOut">
              <a:rPr lang="en-US" smtClean="0"/>
              <a:t>1/25/2026</a:t>
            </a:fld>
            <a:endParaRPr lang="en-US" dirty="0"/>
          </a:p>
        </p:txBody>
      </p:sp>
      <p:sp>
        <p:nvSpPr>
          <p:cNvPr id="4" name="Footer Placeholder 3">
            <a:extLst>
              <a:ext uri="{FF2B5EF4-FFF2-40B4-BE49-F238E27FC236}">
                <a16:creationId xmlns:a16="http://schemas.microsoft.com/office/drawing/2014/main" id="{03FA9088-E86E-9123-9BFC-80C38E37545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F7E03B0-66A1-CD93-9CE1-8C3019C4FBD2}"/>
              </a:ext>
            </a:extLst>
          </p:cNvPr>
          <p:cNvSpPr>
            <a:spLocks noGrp="1"/>
          </p:cNvSpPr>
          <p:nvPr>
            <p:ph type="sldNum" sz="quarter" idx="12"/>
          </p:nvPr>
        </p:nvSpPr>
        <p:spPr/>
        <p:txBody>
          <a:bodyPr/>
          <a:lstStyle/>
          <a:p>
            <a:fld id="{67D11249-CA1A-4FB8-9412-069758ABAFBF}" type="slidenum">
              <a:rPr lang="en-US" smtClean="0"/>
              <a:t>‹#›</a:t>
            </a:fld>
            <a:endParaRPr lang="en-US" dirty="0"/>
          </a:p>
        </p:txBody>
      </p:sp>
    </p:spTree>
    <p:extLst>
      <p:ext uri="{BB962C8B-B14F-4D97-AF65-F5344CB8AC3E}">
        <p14:creationId xmlns:p14="http://schemas.microsoft.com/office/powerpoint/2010/main" val="55531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FF11CC-E741-74EC-8BF7-015DC0D0C44C}"/>
              </a:ext>
            </a:extLst>
          </p:cNvPr>
          <p:cNvSpPr>
            <a:spLocks noGrp="1"/>
          </p:cNvSpPr>
          <p:nvPr>
            <p:ph type="dt" sz="half" idx="10"/>
          </p:nvPr>
        </p:nvSpPr>
        <p:spPr/>
        <p:txBody>
          <a:bodyPr/>
          <a:lstStyle/>
          <a:p>
            <a:fld id="{CDCDACB3-C6C2-4389-8676-0BDB68B005E1}" type="datetimeFigureOut">
              <a:rPr lang="en-US" smtClean="0"/>
              <a:t>1/25/2026</a:t>
            </a:fld>
            <a:endParaRPr lang="en-US" dirty="0"/>
          </a:p>
        </p:txBody>
      </p:sp>
      <p:sp>
        <p:nvSpPr>
          <p:cNvPr id="3" name="Footer Placeholder 2">
            <a:extLst>
              <a:ext uri="{FF2B5EF4-FFF2-40B4-BE49-F238E27FC236}">
                <a16:creationId xmlns:a16="http://schemas.microsoft.com/office/drawing/2014/main" id="{DFB44182-F336-D35A-2DE8-6019EC99DE0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B669BEF-EE54-28B5-9F00-FF93AB6BA20F}"/>
              </a:ext>
            </a:extLst>
          </p:cNvPr>
          <p:cNvSpPr>
            <a:spLocks noGrp="1"/>
          </p:cNvSpPr>
          <p:nvPr>
            <p:ph type="sldNum" sz="quarter" idx="12"/>
          </p:nvPr>
        </p:nvSpPr>
        <p:spPr/>
        <p:txBody>
          <a:bodyPr/>
          <a:lstStyle/>
          <a:p>
            <a:fld id="{67D11249-CA1A-4FB8-9412-069758ABAFBF}" type="slidenum">
              <a:rPr lang="en-US" smtClean="0"/>
              <a:t>‹#›</a:t>
            </a:fld>
            <a:endParaRPr lang="en-US" dirty="0"/>
          </a:p>
        </p:txBody>
      </p:sp>
    </p:spTree>
    <p:extLst>
      <p:ext uri="{BB962C8B-B14F-4D97-AF65-F5344CB8AC3E}">
        <p14:creationId xmlns:p14="http://schemas.microsoft.com/office/powerpoint/2010/main" val="1888353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4125-2AE9-C998-CA81-5F336E7119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254332-C98A-0D31-628D-859C175699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1AFA42-F5A8-8DF7-945C-25E3AE76C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822C58-6C5C-1F96-6F3E-C592F9527F89}"/>
              </a:ext>
            </a:extLst>
          </p:cNvPr>
          <p:cNvSpPr>
            <a:spLocks noGrp="1"/>
          </p:cNvSpPr>
          <p:nvPr>
            <p:ph type="dt" sz="half" idx="10"/>
          </p:nvPr>
        </p:nvSpPr>
        <p:spPr/>
        <p:txBody>
          <a:bodyPr/>
          <a:lstStyle/>
          <a:p>
            <a:fld id="{CDCDACB3-C6C2-4389-8676-0BDB68B005E1}" type="datetimeFigureOut">
              <a:rPr lang="en-US" smtClean="0"/>
              <a:t>1/25/2026</a:t>
            </a:fld>
            <a:endParaRPr lang="en-US" dirty="0"/>
          </a:p>
        </p:txBody>
      </p:sp>
      <p:sp>
        <p:nvSpPr>
          <p:cNvPr id="6" name="Footer Placeholder 5">
            <a:extLst>
              <a:ext uri="{FF2B5EF4-FFF2-40B4-BE49-F238E27FC236}">
                <a16:creationId xmlns:a16="http://schemas.microsoft.com/office/drawing/2014/main" id="{B5C3BC89-33F7-CA4D-5039-62AE11DEC8C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E51414F-A880-D8FB-D167-C0BB334D7939}"/>
              </a:ext>
            </a:extLst>
          </p:cNvPr>
          <p:cNvSpPr>
            <a:spLocks noGrp="1"/>
          </p:cNvSpPr>
          <p:nvPr>
            <p:ph type="sldNum" sz="quarter" idx="12"/>
          </p:nvPr>
        </p:nvSpPr>
        <p:spPr/>
        <p:txBody>
          <a:bodyPr/>
          <a:lstStyle/>
          <a:p>
            <a:fld id="{67D11249-CA1A-4FB8-9412-069758ABAFBF}" type="slidenum">
              <a:rPr lang="en-US" smtClean="0"/>
              <a:t>‹#›</a:t>
            </a:fld>
            <a:endParaRPr lang="en-US" dirty="0"/>
          </a:p>
        </p:txBody>
      </p:sp>
    </p:spTree>
    <p:extLst>
      <p:ext uri="{BB962C8B-B14F-4D97-AF65-F5344CB8AC3E}">
        <p14:creationId xmlns:p14="http://schemas.microsoft.com/office/powerpoint/2010/main" val="117650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C11B-E285-AC41-1B65-AD15878EBA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F7F9B2-F236-2483-0CAA-3F2761B6A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68765F5-D65F-BA54-A767-4E515E8ED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635BEF-9D56-A62B-577C-E2E6794546E7}"/>
              </a:ext>
            </a:extLst>
          </p:cNvPr>
          <p:cNvSpPr>
            <a:spLocks noGrp="1"/>
          </p:cNvSpPr>
          <p:nvPr>
            <p:ph type="dt" sz="half" idx="10"/>
          </p:nvPr>
        </p:nvSpPr>
        <p:spPr/>
        <p:txBody>
          <a:bodyPr/>
          <a:lstStyle/>
          <a:p>
            <a:fld id="{CDCDACB3-C6C2-4389-8676-0BDB68B005E1}" type="datetimeFigureOut">
              <a:rPr lang="en-US" smtClean="0"/>
              <a:t>1/25/2026</a:t>
            </a:fld>
            <a:endParaRPr lang="en-US" dirty="0"/>
          </a:p>
        </p:txBody>
      </p:sp>
      <p:sp>
        <p:nvSpPr>
          <p:cNvPr id="6" name="Footer Placeholder 5">
            <a:extLst>
              <a:ext uri="{FF2B5EF4-FFF2-40B4-BE49-F238E27FC236}">
                <a16:creationId xmlns:a16="http://schemas.microsoft.com/office/drawing/2014/main" id="{855A5EFB-4FA8-0275-A5DC-196C46265B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0706F4-965B-28F7-302F-D2DE1C5131A3}"/>
              </a:ext>
            </a:extLst>
          </p:cNvPr>
          <p:cNvSpPr>
            <a:spLocks noGrp="1"/>
          </p:cNvSpPr>
          <p:nvPr>
            <p:ph type="sldNum" sz="quarter" idx="12"/>
          </p:nvPr>
        </p:nvSpPr>
        <p:spPr/>
        <p:txBody>
          <a:bodyPr/>
          <a:lstStyle/>
          <a:p>
            <a:fld id="{67D11249-CA1A-4FB8-9412-069758ABAFBF}" type="slidenum">
              <a:rPr lang="en-US" smtClean="0"/>
              <a:t>‹#›</a:t>
            </a:fld>
            <a:endParaRPr lang="en-US" dirty="0"/>
          </a:p>
        </p:txBody>
      </p:sp>
    </p:spTree>
    <p:extLst>
      <p:ext uri="{BB962C8B-B14F-4D97-AF65-F5344CB8AC3E}">
        <p14:creationId xmlns:p14="http://schemas.microsoft.com/office/powerpoint/2010/main" val="2294456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229FF0-771C-A109-17F5-9971F70F27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E973DD-EB16-3F38-D125-756607C167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8CDC28-85AC-334F-78F7-349EDB2F6D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DACB3-C6C2-4389-8676-0BDB68B005E1}" type="datetimeFigureOut">
              <a:rPr lang="en-US" smtClean="0"/>
              <a:t>1/25/2026</a:t>
            </a:fld>
            <a:endParaRPr lang="en-US" dirty="0"/>
          </a:p>
        </p:txBody>
      </p:sp>
      <p:sp>
        <p:nvSpPr>
          <p:cNvPr id="5" name="Footer Placeholder 4">
            <a:extLst>
              <a:ext uri="{FF2B5EF4-FFF2-40B4-BE49-F238E27FC236}">
                <a16:creationId xmlns:a16="http://schemas.microsoft.com/office/drawing/2014/main" id="{A9DC8AFD-2A39-D1D9-8397-175596FFEE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D39B0FD-E731-D0D0-C0E8-9E28D49015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11249-CA1A-4FB8-9412-069758ABAFBF}" type="slidenum">
              <a:rPr lang="en-US" smtClean="0"/>
              <a:t>‹#›</a:t>
            </a:fld>
            <a:endParaRPr lang="en-US" dirty="0"/>
          </a:p>
        </p:txBody>
      </p:sp>
    </p:spTree>
    <p:extLst>
      <p:ext uri="{BB962C8B-B14F-4D97-AF65-F5344CB8AC3E}">
        <p14:creationId xmlns:p14="http://schemas.microsoft.com/office/powerpoint/2010/main" val="180861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razon864@yahoo.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4A1607-5BF8-55E9-9D18-A1C38605D08B}"/>
              </a:ext>
            </a:extLst>
          </p:cNvPr>
          <p:cNvSpPr/>
          <p:nvPr/>
        </p:nvSpPr>
        <p:spPr>
          <a:xfrm>
            <a:off x="0" y="1608651"/>
            <a:ext cx="12192000" cy="19786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b="1" i="1" dirty="0">
              <a:solidFill>
                <a:schemeClr val="accent5">
                  <a:lumMod val="60000"/>
                  <a:lumOff val="40000"/>
                </a:schemeClr>
              </a:solidFill>
            </a:endParaRPr>
          </a:p>
          <a:p>
            <a:pPr algn="ctr"/>
            <a:r>
              <a:rPr lang="en-US" sz="3600" b="1" i="1" dirty="0">
                <a:solidFill>
                  <a:schemeClr val="accent5">
                    <a:lumMod val="60000"/>
                    <a:lumOff val="40000"/>
                  </a:schemeClr>
                </a:solidFill>
              </a:rPr>
              <a:t>On</a:t>
            </a:r>
          </a:p>
          <a:p>
            <a:pPr algn="ctr"/>
            <a:r>
              <a:rPr lang="en-US" sz="80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Transport</a:t>
            </a:r>
            <a:r>
              <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rPr>
              <a:t> </a:t>
            </a:r>
            <a:r>
              <a:rPr lang="en-US" sz="8000" b="1" dirty="0">
                <a:ln w="9525">
                  <a:solidFill>
                    <a:schemeClr val="bg1"/>
                  </a:solidFill>
                  <a:prstDash val="solid"/>
                </a:ln>
                <a:solidFill>
                  <a:srgbClr val="00B050"/>
                </a:solidFill>
                <a:effectLst>
                  <a:outerShdw blurRad="12700" dist="38100" dir="2700000" algn="tl" rotWithShape="0">
                    <a:schemeClr val="bg1">
                      <a:lumMod val="50000"/>
                    </a:schemeClr>
                  </a:outerShdw>
                </a:effectLst>
                <a:latin typeface="Algerian" panose="04020705040A02060702" pitchFamily="82" charset="0"/>
              </a:rPr>
              <a:t>Economics</a:t>
            </a:r>
            <a:r>
              <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rPr>
              <a:t> </a:t>
            </a:r>
            <a:endPar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endParaRPr>
          </a:p>
        </p:txBody>
      </p:sp>
      <p:sp>
        <p:nvSpPr>
          <p:cNvPr id="5" name="Rectangle 4">
            <a:extLst>
              <a:ext uri="{FF2B5EF4-FFF2-40B4-BE49-F238E27FC236}">
                <a16:creationId xmlns:a16="http://schemas.microsoft.com/office/drawing/2014/main" id="{8FF8C6E2-3857-C546-91A8-8819DD0B0840}"/>
              </a:ext>
            </a:extLst>
          </p:cNvPr>
          <p:cNvSpPr/>
          <p:nvPr/>
        </p:nvSpPr>
        <p:spPr>
          <a:xfrm>
            <a:off x="-18757" y="148876"/>
            <a:ext cx="12192000" cy="7209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rPr>
              <a:t>Date: January 26, 2026 (2.00PM-5.00PM)</a:t>
            </a:r>
          </a:p>
        </p:txBody>
      </p:sp>
      <p:sp>
        <p:nvSpPr>
          <p:cNvPr id="6" name="Rectangle 5">
            <a:extLst>
              <a:ext uri="{FF2B5EF4-FFF2-40B4-BE49-F238E27FC236}">
                <a16:creationId xmlns:a16="http://schemas.microsoft.com/office/drawing/2014/main" id="{723F0752-8451-48C2-0E13-80E549E3C438}"/>
              </a:ext>
            </a:extLst>
          </p:cNvPr>
          <p:cNvSpPr/>
          <p:nvPr/>
        </p:nvSpPr>
        <p:spPr>
          <a:xfrm>
            <a:off x="0" y="3545058"/>
            <a:ext cx="12192000" cy="33129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Dr. Razon Chandra Saha</a:t>
            </a:r>
            <a:endParaRPr lang="en-US" b="1" dirty="0">
              <a:solidFill>
                <a:schemeClr val="tx1"/>
              </a:solidFill>
            </a:endParaRPr>
          </a:p>
          <a:p>
            <a:pPr algn="ctr"/>
            <a:r>
              <a:rPr lang="en-US" sz="1600" b="1" dirty="0">
                <a:solidFill>
                  <a:schemeClr val="tx1"/>
                </a:solidFill>
              </a:rPr>
              <a:t>PhD in Transport(BD), Postdoc(Malaysia),  MBA in Maritime Mgt.(UK),BSc in Nautical Science</a:t>
            </a:r>
          </a:p>
          <a:p>
            <a:pPr algn="ctr"/>
            <a:r>
              <a:rPr lang="en-US" sz="2400" dirty="0">
                <a:solidFill>
                  <a:srgbClr val="7030A0"/>
                </a:solidFill>
              </a:rPr>
              <a:t>Freight Transport Specialist, Poraka Innovation, Bangladesh.</a:t>
            </a:r>
          </a:p>
          <a:p>
            <a:pPr algn="ctr"/>
            <a:r>
              <a:rPr lang="en-US" sz="2400" dirty="0">
                <a:solidFill>
                  <a:srgbClr val="7030A0"/>
                </a:solidFill>
              </a:rPr>
              <a:t>Adjunct Faculty, Malaysia University of Science and Technology, Malaysia.</a:t>
            </a:r>
          </a:p>
          <a:p>
            <a:pPr algn="ctr"/>
            <a:r>
              <a:rPr lang="en-US" sz="2400" dirty="0">
                <a:solidFill>
                  <a:srgbClr val="7030A0"/>
                </a:solidFill>
              </a:rPr>
              <a:t>Maritime Consultant-Bangladesh - Drewry Maritime Advisory Pte Ltd., Singapore</a:t>
            </a:r>
            <a:r>
              <a:rPr lang="en-US" sz="2000" dirty="0">
                <a:solidFill>
                  <a:srgbClr val="7030A0"/>
                </a:solidFill>
              </a:rPr>
              <a:t>.</a:t>
            </a:r>
          </a:p>
          <a:p>
            <a:pPr algn="ctr"/>
            <a:r>
              <a:rPr lang="en-US" sz="2800" b="1" dirty="0">
                <a:solidFill>
                  <a:srgbClr val="0070C0"/>
                </a:solidFill>
              </a:rPr>
              <a:t>Mobile/WhatsApp # +8801712101630,   E-mail.  </a:t>
            </a:r>
            <a:r>
              <a:rPr lang="en-US" sz="2800" b="1" dirty="0">
                <a:solidFill>
                  <a:srgbClr val="0070C0"/>
                </a:solidFill>
                <a:hlinkClick r:id="rId2">
                  <a:extLst>
                    <a:ext uri="{A12FA001-AC4F-418D-AE19-62706E023703}">
                      <ahyp:hlinkClr xmlns:ahyp="http://schemas.microsoft.com/office/drawing/2018/hyperlinkcolor" val="tx"/>
                    </a:ext>
                  </a:extLst>
                </a:hlinkClick>
              </a:rPr>
              <a:t>razon864@yahoo.com</a:t>
            </a:r>
            <a:endParaRPr lang="en-US" sz="2800" b="1" dirty="0">
              <a:solidFill>
                <a:srgbClr val="0070C0"/>
              </a:solidFill>
            </a:endParaRPr>
          </a:p>
          <a:p>
            <a:pPr algn="ctr"/>
            <a:r>
              <a:rPr lang="en-US" sz="4400" b="1" dirty="0">
                <a:solidFill>
                  <a:schemeClr val="accent2">
                    <a:lumMod val="75000"/>
                  </a:schemeClr>
                </a:solidFill>
                <a:latin typeface="Times New Roman" panose="02020603050405020304" pitchFamily="18" charset="0"/>
                <a:cs typeface="Times New Roman" panose="02020603050405020304" pitchFamily="18" charset="0"/>
              </a:rPr>
              <a:t>Web. https://razonchandrasaha.blogspot.com</a:t>
            </a:r>
            <a:endParaRPr lang="en-US" sz="2400" b="1" dirty="0">
              <a:solidFill>
                <a:schemeClr val="tx1"/>
              </a:solidFill>
            </a:endParaRPr>
          </a:p>
        </p:txBody>
      </p:sp>
      <p:pic>
        <p:nvPicPr>
          <p:cNvPr id="8" name="Picture 7">
            <a:extLst>
              <a:ext uri="{FF2B5EF4-FFF2-40B4-BE49-F238E27FC236}">
                <a16:creationId xmlns:a16="http://schemas.microsoft.com/office/drawing/2014/main" id="{C336DBC1-7B63-00B2-02E7-DC5E15BCE132}"/>
              </a:ext>
            </a:extLst>
          </p:cNvPr>
          <p:cNvPicPr>
            <a:picLocks noChangeAspect="1"/>
          </p:cNvPicPr>
          <p:nvPr/>
        </p:nvPicPr>
        <p:blipFill>
          <a:blip r:embed="rId3"/>
          <a:stretch>
            <a:fillRect/>
          </a:stretch>
        </p:blipFill>
        <p:spPr>
          <a:xfrm>
            <a:off x="10355211" y="106610"/>
            <a:ext cx="1752381" cy="1502041"/>
          </a:xfrm>
          <a:prstGeom prst="rect">
            <a:avLst/>
          </a:prstGeom>
        </p:spPr>
      </p:pic>
      <p:pic>
        <p:nvPicPr>
          <p:cNvPr id="10" name="Picture 9">
            <a:extLst>
              <a:ext uri="{FF2B5EF4-FFF2-40B4-BE49-F238E27FC236}">
                <a16:creationId xmlns:a16="http://schemas.microsoft.com/office/drawing/2014/main" id="{8B138D3E-B9BE-FE27-4F71-D77707D1492E}"/>
              </a:ext>
            </a:extLst>
          </p:cNvPr>
          <p:cNvPicPr>
            <a:picLocks noChangeAspect="1"/>
          </p:cNvPicPr>
          <p:nvPr/>
        </p:nvPicPr>
        <p:blipFill>
          <a:blip r:embed="rId4"/>
          <a:stretch>
            <a:fillRect/>
          </a:stretch>
        </p:blipFill>
        <p:spPr>
          <a:xfrm>
            <a:off x="84408" y="0"/>
            <a:ext cx="1752381" cy="1815873"/>
          </a:xfrm>
          <a:prstGeom prst="rect">
            <a:avLst/>
          </a:prstGeom>
        </p:spPr>
      </p:pic>
      <p:sp>
        <p:nvSpPr>
          <p:cNvPr id="11" name="Rectangle 10">
            <a:extLst>
              <a:ext uri="{FF2B5EF4-FFF2-40B4-BE49-F238E27FC236}">
                <a16:creationId xmlns:a16="http://schemas.microsoft.com/office/drawing/2014/main" id="{0D541CFB-D932-F582-6DF3-43E77A522BD6}"/>
              </a:ext>
            </a:extLst>
          </p:cNvPr>
          <p:cNvSpPr/>
          <p:nvPr/>
        </p:nvSpPr>
        <p:spPr>
          <a:xfrm>
            <a:off x="2008640" y="678868"/>
            <a:ext cx="8174719" cy="13279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Excusive Lecture(2) for</a:t>
            </a:r>
          </a:p>
          <a:p>
            <a:pPr algn="ctr"/>
            <a:r>
              <a:rPr lang="en-US" sz="3600" dirty="0">
                <a:ln w="0"/>
                <a:solidFill>
                  <a:schemeClr val="tx1"/>
                </a:solidFill>
                <a:effectLst>
                  <a:outerShdw blurRad="38100" dist="19050" dir="2700000" algn="tl" rotWithShape="0">
                    <a:schemeClr val="dk1">
                      <a:alpha val="40000"/>
                    </a:schemeClr>
                  </a:outerShdw>
                </a:effectLst>
              </a:rPr>
              <a:t> Railway Training Academy, Chattogram</a:t>
            </a:r>
            <a:endPar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endParaRPr>
          </a:p>
        </p:txBody>
      </p:sp>
    </p:spTree>
    <p:extLst>
      <p:ext uri="{BB962C8B-B14F-4D97-AF65-F5344CB8AC3E}">
        <p14:creationId xmlns:p14="http://schemas.microsoft.com/office/powerpoint/2010/main" val="1288690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D877C-0070-1735-639B-B7A1187C4FF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0EC8191-19A8-64F5-B48F-303D87DAF941}"/>
              </a:ext>
            </a:extLst>
          </p:cNvPr>
          <p:cNvSpPr/>
          <p:nvPr/>
        </p:nvSpPr>
        <p:spPr>
          <a:xfrm>
            <a:off x="-1" y="0"/>
            <a:ext cx="12192000" cy="720968"/>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solidFill>
              </a:rPr>
              <a:t>The Analysis of Demand</a:t>
            </a:r>
          </a:p>
        </p:txBody>
      </p:sp>
      <p:sp>
        <p:nvSpPr>
          <p:cNvPr id="11" name="Rectangle 10">
            <a:extLst>
              <a:ext uri="{FF2B5EF4-FFF2-40B4-BE49-F238E27FC236}">
                <a16:creationId xmlns:a16="http://schemas.microsoft.com/office/drawing/2014/main" id="{CF3501B0-69B3-6A39-009F-A614F53A129E}"/>
              </a:ext>
            </a:extLst>
          </p:cNvPr>
          <p:cNvSpPr/>
          <p:nvPr/>
        </p:nvSpPr>
        <p:spPr>
          <a:xfrm>
            <a:off x="-1" y="720968"/>
            <a:ext cx="12191999" cy="61370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The demand for transport and the factors that influence the traveler to choose one mode of transport rather than another.</a:t>
            </a:r>
          </a:p>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The importance of analyzing demand hardly needs emphasizing, for in such long-lived investments as motorways, airports, docks and railways the skillful and accurate analysis of demand is a vital element of efficient investment decisions. </a:t>
            </a:r>
          </a:p>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Overinvestment is clearly wasteful, but underinvestment can prove expensive to remedy; it is difficult to add an additional lane to an existing motorway, for example . </a:t>
            </a:r>
          </a:p>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At the moment the demand for motor cars and motor travel dominates the pattern of travel, and so we shall devote some attention to demand studies; but modelling the total demand for travel and the way in which it is split among different modes has grown in importance recently</a:t>
            </a:r>
          </a:p>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Now, it is a vital part of transport planning as per demand analysis.</a:t>
            </a:r>
          </a:p>
        </p:txBody>
      </p:sp>
    </p:spTree>
    <p:extLst>
      <p:ext uri="{BB962C8B-B14F-4D97-AF65-F5344CB8AC3E}">
        <p14:creationId xmlns:p14="http://schemas.microsoft.com/office/powerpoint/2010/main" val="3482264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54359-971C-4FF6-CE81-EE53536FD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E13BED6-561F-C343-CAC1-FF3D982E40AF}"/>
              </a:ext>
            </a:extLst>
          </p:cNvPr>
          <p:cNvSpPr/>
          <p:nvPr/>
        </p:nvSpPr>
        <p:spPr>
          <a:xfrm>
            <a:off x="-1" y="0"/>
            <a:ext cx="12192000" cy="720968"/>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solidFill>
              </a:rPr>
              <a:t>The Analysis of Demand-Graph</a:t>
            </a:r>
          </a:p>
        </p:txBody>
      </p:sp>
      <p:sp>
        <p:nvSpPr>
          <p:cNvPr id="11" name="Rectangle 10">
            <a:extLst>
              <a:ext uri="{FF2B5EF4-FFF2-40B4-BE49-F238E27FC236}">
                <a16:creationId xmlns:a16="http://schemas.microsoft.com/office/drawing/2014/main" id="{F585A149-E06D-0D69-590D-B36187473067}"/>
              </a:ext>
            </a:extLst>
          </p:cNvPr>
          <p:cNvSpPr/>
          <p:nvPr/>
        </p:nvSpPr>
        <p:spPr>
          <a:xfrm>
            <a:off x="-1" y="4360984"/>
            <a:ext cx="12191999" cy="24970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400" b="1" dirty="0">
                <a:ln w="0"/>
                <a:solidFill>
                  <a:srgbClr val="FF0000"/>
                </a:solidFill>
                <a:effectLst>
                  <a:outerShdw blurRad="38100" dist="19050" dir="2700000" algn="tl" rotWithShape="0">
                    <a:schemeClr val="dk1">
                      <a:alpha val="40000"/>
                    </a:schemeClr>
                  </a:outerShdw>
                </a:effectLst>
              </a:rPr>
              <a:t>Notes:</a:t>
            </a:r>
            <a:r>
              <a:rPr lang="en-US" sz="2400" dirty="0">
                <a:ln w="0"/>
                <a:solidFill>
                  <a:schemeClr val="tx1"/>
                </a:solidFill>
                <a:effectLst>
                  <a:outerShdw blurRad="38100" dist="19050" dir="2700000" algn="tl" rotWithShape="0">
                    <a:schemeClr val="dk1">
                      <a:alpha val="40000"/>
                    </a:schemeClr>
                  </a:outerShdw>
                </a:effectLst>
              </a:rPr>
              <a:t> Population growth is the main cause for transport demand. Income generation by all.</a:t>
            </a:r>
          </a:p>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             Transport demand is seasonal even variation occurred in a day, particular a day( Official        </a:t>
            </a:r>
          </a:p>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              Time)</a:t>
            </a:r>
          </a:p>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              Excess Demand is not equal to excess supply, excess supply is limited ( Train).</a:t>
            </a:r>
          </a:p>
        </p:txBody>
      </p:sp>
      <p:pic>
        <p:nvPicPr>
          <p:cNvPr id="2050" name="Picture 2" descr="Demand Responsive Transport Market Size | CAGR 16.1%">
            <a:extLst>
              <a:ext uri="{FF2B5EF4-FFF2-40B4-BE49-F238E27FC236}">
                <a16:creationId xmlns:a16="http://schemas.microsoft.com/office/drawing/2014/main" id="{0D524C96-4397-08D4-C7AB-94D6F0B80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0967"/>
            <a:ext cx="5720854" cy="36400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upply and demand in markets">
            <a:extLst>
              <a:ext uri="{FF2B5EF4-FFF2-40B4-BE49-F238E27FC236}">
                <a16:creationId xmlns:a16="http://schemas.microsoft.com/office/drawing/2014/main" id="{09EA8796-8D55-93F8-AAFE-242D67D3C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854" y="720968"/>
            <a:ext cx="6471143" cy="364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646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97F07-6212-E566-06EC-FEF6078B861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743A6AC-6A01-E678-DD53-75E4E188DD5C}"/>
              </a:ext>
            </a:extLst>
          </p:cNvPr>
          <p:cNvSpPr/>
          <p:nvPr/>
        </p:nvSpPr>
        <p:spPr>
          <a:xfrm>
            <a:off x="-1" y="0"/>
            <a:ext cx="12192000" cy="720968"/>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solidFill>
              </a:rPr>
              <a:t>Models of Passenger Traffic</a:t>
            </a:r>
          </a:p>
        </p:txBody>
      </p:sp>
      <p:sp>
        <p:nvSpPr>
          <p:cNvPr id="11" name="Rectangle 10">
            <a:extLst>
              <a:ext uri="{FF2B5EF4-FFF2-40B4-BE49-F238E27FC236}">
                <a16:creationId xmlns:a16="http://schemas.microsoft.com/office/drawing/2014/main" id="{015229D7-26DD-15B7-DBE8-7E59D346AE88}"/>
              </a:ext>
            </a:extLst>
          </p:cNvPr>
          <p:cNvSpPr/>
          <p:nvPr/>
        </p:nvSpPr>
        <p:spPr>
          <a:xfrm>
            <a:off x="-1" y="720968"/>
            <a:ext cx="12191999" cy="61370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Two principal limitations affect an individual's travel behavior.</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First, travel demand, unlike the demand for other commodities, is a 'derived demand'; travel is normally demanded not for its own sake but as a means of consuming some other good or service.</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A trip may be made because a household member wishes to buy commodities or service or to obtain other satisfactions (e.g. to purchase food, to visit friends, to earn income). </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Second, in the short run the travel decisions of the individual are subject to his residential location, workplace, car ownership or availability , and the availability of various modes at his residential location.</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However, in the long run factors such as location and car ownership are also decision variables. </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Furthermore, the attributes of the transport system may influence these decisions. Conventional demand modelling has treated travel demand and locational decisions as independent phenomena, at least in the sense that there is no feedback from one to the other. </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Consequently, it has been impossible to provide reliable forecasts of the effects of changes in transport system attributes on travel demand, without taking into account at the same time the effects of changing location.</a:t>
            </a:r>
          </a:p>
        </p:txBody>
      </p:sp>
    </p:spTree>
    <p:extLst>
      <p:ext uri="{BB962C8B-B14F-4D97-AF65-F5344CB8AC3E}">
        <p14:creationId xmlns:p14="http://schemas.microsoft.com/office/powerpoint/2010/main" val="1252393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10F61-146F-A404-9F36-F7A50BEE096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357B965-FA6D-D6F4-D8E1-A39C90096635}"/>
              </a:ext>
            </a:extLst>
          </p:cNvPr>
          <p:cNvSpPr/>
          <p:nvPr/>
        </p:nvSpPr>
        <p:spPr>
          <a:xfrm>
            <a:off x="-1" y="0"/>
            <a:ext cx="12192000" cy="720968"/>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solidFill>
              </a:rPr>
              <a:t>The Analysis of Supply</a:t>
            </a:r>
          </a:p>
        </p:txBody>
      </p:sp>
      <p:sp>
        <p:nvSpPr>
          <p:cNvPr id="11" name="Rectangle 10">
            <a:extLst>
              <a:ext uri="{FF2B5EF4-FFF2-40B4-BE49-F238E27FC236}">
                <a16:creationId xmlns:a16="http://schemas.microsoft.com/office/drawing/2014/main" id="{D4374F31-1F93-D961-1115-947FA34AE74B}"/>
              </a:ext>
            </a:extLst>
          </p:cNvPr>
          <p:cNvSpPr/>
          <p:nvPr/>
        </p:nvSpPr>
        <p:spPr>
          <a:xfrm>
            <a:off x="-1" y="720968"/>
            <a:ext cx="12191999" cy="61370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Costs are incurred in purchasing factors of production for use as inputs in the production process. </a:t>
            </a:r>
          </a:p>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The cost of producing any particular output depends on two factors : the technical relationships between the quantities of inputs and outputs (the production function), and the economic relationships between the quantities of inputs and their prices. </a:t>
            </a:r>
          </a:p>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Thus, the two sets of relationships combine to give one relationship between the quantity of output and the cost of producing it, which comprises the firm's supply function. </a:t>
            </a:r>
          </a:p>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However, because the first set of relationships (between quantity of inputs and quantity of outputs) varies from industry to industry (and for that matter among product groups within an industry) it is not possible to have a universal 'theory of costs' that is applicable to all industries. </a:t>
            </a:r>
          </a:p>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Largely as a result of the characteristics of its production functions the transport industry represents a special application of the theory of supply.</a:t>
            </a:r>
          </a:p>
        </p:txBody>
      </p:sp>
    </p:spTree>
    <p:extLst>
      <p:ext uri="{BB962C8B-B14F-4D97-AF65-F5344CB8AC3E}">
        <p14:creationId xmlns:p14="http://schemas.microsoft.com/office/powerpoint/2010/main" val="307410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34FEB-F9E9-482A-B288-2F21287795E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B3F0877-2A50-7142-4F7B-A07243BC00DF}"/>
              </a:ext>
            </a:extLst>
          </p:cNvPr>
          <p:cNvSpPr/>
          <p:nvPr/>
        </p:nvSpPr>
        <p:spPr>
          <a:xfrm>
            <a:off x="-1" y="0"/>
            <a:ext cx="12192000" cy="720968"/>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solidFill>
              </a:rPr>
              <a:t>The Analysis of Supply-Graph</a:t>
            </a:r>
          </a:p>
        </p:txBody>
      </p:sp>
      <p:sp>
        <p:nvSpPr>
          <p:cNvPr id="11" name="Rectangle 10">
            <a:extLst>
              <a:ext uri="{FF2B5EF4-FFF2-40B4-BE49-F238E27FC236}">
                <a16:creationId xmlns:a16="http://schemas.microsoft.com/office/drawing/2014/main" id="{03AA6879-17C1-CEA5-B1C6-120F8F3EAE0C}"/>
              </a:ext>
            </a:extLst>
          </p:cNvPr>
          <p:cNvSpPr/>
          <p:nvPr/>
        </p:nvSpPr>
        <p:spPr>
          <a:xfrm>
            <a:off x="-1" y="4360984"/>
            <a:ext cx="12191999" cy="24970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Notes:</a:t>
            </a:r>
          </a:p>
          <a:p>
            <a:pPr>
              <a:spcBef>
                <a:spcPts val="600"/>
              </a:spcBef>
              <a:spcAft>
                <a:spcPts val="600"/>
              </a:spcAft>
            </a:pPr>
            <a:endParaRPr lang="en-US" sz="2400" dirty="0">
              <a:ln w="0"/>
              <a:solidFill>
                <a:schemeClr val="tx1"/>
              </a:solidFill>
              <a:effectLst>
                <a:outerShdw blurRad="38100" dist="19050" dir="2700000" algn="tl" rotWithShape="0">
                  <a:schemeClr val="dk1">
                    <a:alpha val="40000"/>
                  </a:schemeClr>
                </a:outerShdw>
              </a:effectLst>
            </a:endParaRPr>
          </a:p>
        </p:txBody>
      </p:sp>
      <p:pic>
        <p:nvPicPr>
          <p:cNvPr id="2" name="Picture 1">
            <a:extLst>
              <a:ext uri="{FF2B5EF4-FFF2-40B4-BE49-F238E27FC236}">
                <a16:creationId xmlns:a16="http://schemas.microsoft.com/office/drawing/2014/main" id="{617A1B32-D0E7-3CA2-E7FD-AA73538A4FF4}"/>
              </a:ext>
            </a:extLst>
          </p:cNvPr>
          <p:cNvPicPr>
            <a:picLocks noChangeAspect="1"/>
          </p:cNvPicPr>
          <p:nvPr/>
        </p:nvPicPr>
        <p:blipFill>
          <a:blip r:embed="rId2"/>
          <a:stretch>
            <a:fillRect/>
          </a:stretch>
        </p:blipFill>
        <p:spPr>
          <a:xfrm>
            <a:off x="213742" y="794165"/>
            <a:ext cx="5882257" cy="3882290"/>
          </a:xfrm>
          <a:prstGeom prst="rect">
            <a:avLst/>
          </a:prstGeom>
        </p:spPr>
      </p:pic>
      <p:pic>
        <p:nvPicPr>
          <p:cNvPr id="3074" name="Picture 2" descr="Transport Supply, Demand and Travel Time | The Geography of Transport  Systems">
            <a:extLst>
              <a:ext uri="{FF2B5EF4-FFF2-40B4-BE49-F238E27FC236}">
                <a16:creationId xmlns:a16="http://schemas.microsoft.com/office/drawing/2014/main" id="{424C55BE-6FE1-1063-E21C-A933437D9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079" y="801858"/>
            <a:ext cx="4480177" cy="380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906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6E9B9-CC7A-0C33-FD8E-70B98FDC69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BB01F26-6972-A73C-4B76-696C0E02617F}"/>
              </a:ext>
            </a:extLst>
          </p:cNvPr>
          <p:cNvSpPr/>
          <p:nvPr/>
        </p:nvSpPr>
        <p:spPr>
          <a:xfrm>
            <a:off x="-1" y="0"/>
            <a:ext cx="12192000" cy="720968"/>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solidFill>
              </a:rPr>
              <a:t>Pricing Policies in Transport</a:t>
            </a:r>
          </a:p>
        </p:txBody>
      </p:sp>
      <p:sp>
        <p:nvSpPr>
          <p:cNvPr id="11" name="Rectangle 10">
            <a:extLst>
              <a:ext uri="{FF2B5EF4-FFF2-40B4-BE49-F238E27FC236}">
                <a16:creationId xmlns:a16="http://schemas.microsoft.com/office/drawing/2014/main" id="{102ACA2A-97CA-768C-FB69-4098F92E54F6}"/>
              </a:ext>
            </a:extLst>
          </p:cNvPr>
          <p:cNvSpPr/>
          <p:nvPr/>
        </p:nvSpPr>
        <p:spPr>
          <a:xfrm>
            <a:off x="-1" y="720968"/>
            <a:ext cx="12191999" cy="61370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Prices play a key role in resource allocation. </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They are particularly important in transport because it is an intermediate good used in the production of almost every other commodity in the economy. </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The subject will be treated in this chapter as follows . </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First, pricing principles will be discussed ; then current pricing policies in the transport sector will be analyzed, making a distinction between the pricing of road space and public transport pricing.</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With each, current practice will be compared with the principles, and the implications of some suggested modifications will be examined. </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Finally , some of the more complex problems of finding the best relationship between the prices of public and private transport will be analyzed. </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Attention will be concentrated throughout on matters affecting economic efficiency, and in consequence aspects such as the effects of alternative pricing policies on income distribution will be given only passing mention.</a:t>
            </a:r>
          </a:p>
        </p:txBody>
      </p:sp>
    </p:spTree>
    <p:extLst>
      <p:ext uri="{BB962C8B-B14F-4D97-AF65-F5344CB8AC3E}">
        <p14:creationId xmlns:p14="http://schemas.microsoft.com/office/powerpoint/2010/main" val="138582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3BE02-2474-EE8C-8697-79EEC042A9A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3550AF0-D8A0-AA94-8BA0-3938FFFEDCF7}"/>
              </a:ext>
            </a:extLst>
          </p:cNvPr>
          <p:cNvSpPr/>
          <p:nvPr/>
        </p:nvSpPr>
        <p:spPr>
          <a:xfrm>
            <a:off x="-1" y="0"/>
            <a:ext cx="12192000" cy="720968"/>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solidFill>
              </a:rPr>
              <a:t>Investment</a:t>
            </a:r>
          </a:p>
        </p:txBody>
      </p:sp>
      <p:sp>
        <p:nvSpPr>
          <p:cNvPr id="11" name="Rectangle 10">
            <a:extLst>
              <a:ext uri="{FF2B5EF4-FFF2-40B4-BE49-F238E27FC236}">
                <a16:creationId xmlns:a16="http://schemas.microsoft.com/office/drawing/2014/main" id="{7F5A4D1D-2DB0-2F31-4BB0-BB87E921A72F}"/>
              </a:ext>
            </a:extLst>
          </p:cNvPr>
          <p:cNvSpPr/>
          <p:nvPr/>
        </p:nvSpPr>
        <p:spPr>
          <a:xfrm>
            <a:off x="-1" y="720968"/>
            <a:ext cx="12191999" cy="61370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The importance of investment analysis is obviously critical in transport economics, for the investments are usually long lived and commonly exercise a decisive influence on the way in which communities live and grow. </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The essence of such analysis is the comparison of a future stream of receipts from a project with the future pattern of costs, so that a decision can be made on which of several projects is financially most attractive or whether indeed society may prefer to reject all the projects in favor of expenditure elsewhere. </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Whether the investment is undertaken privately by an individual or company, or employs public funds, it involves the fundamental issue of choosing allocations for scarce funds.</a:t>
            </a:r>
          </a:p>
        </p:txBody>
      </p:sp>
    </p:spTree>
    <p:extLst>
      <p:ext uri="{BB962C8B-B14F-4D97-AF65-F5344CB8AC3E}">
        <p14:creationId xmlns:p14="http://schemas.microsoft.com/office/powerpoint/2010/main" val="1327639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A15B3-C071-9A88-7B6C-F08E07BF1A3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96465D8-D349-B70F-2D08-0E21E30D6D34}"/>
              </a:ext>
            </a:extLst>
          </p:cNvPr>
          <p:cNvSpPr/>
          <p:nvPr/>
        </p:nvSpPr>
        <p:spPr>
          <a:xfrm>
            <a:off x="-1" y="0"/>
            <a:ext cx="12192000" cy="72096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solidFill>
              </a:rPr>
              <a:t>Spatial Equilibrium in Transport</a:t>
            </a:r>
          </a:p>
        </p:txBody>
      </p:sp>
      <p:sp>
        <p:nvSpPr>
          <p:cNvPr id="11" name="Rectangle 10">
            <a:extLst>
              <a:ext uri="{FF2B5EF4-FFF2-40B4-BE49-F238E27FC236}">
                <a16:creationId xmlns:a16="http://schemas.microsoft.com/office/drawing/2014/main" id="{435F016A-D673-5DA2-4B58-1BD5E3253518}"/>
              </a:ext>
            </a:extLst>
          </p:cNvPr>
          <p:cNvSpPr/>
          <p:nvPr/>
        </p:nvSpPr>
        <p:spPr>
          <a:xfrm>
            <a:off x="-1" y="720968"/>
            <a:ext cx="12191999" cy="61370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Spatial problems have been neglected in economic theory, and the field of spatial economics is relatively uncharted. </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Historically, the theory of firm location was first developed by Weber (I 909), whose work went unnoticed until Hoover drew attention to it in the later 1940s.</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 Hoover (I 948) improved many aspects of the theory and introduced a greater measure of reality .</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 During the 1950s further additions were made to the structure of this theory, of which the most noteworthy contribution came from Isard (1956) who demonstrated the unity of the theory with classical economics-of-substitution analysis and also extended its scope to cover regional analysis. </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This led to the development of theories of market areas such as Perroux's (1950) growth poles, which bear a close relation to the work of LOsch ( 1944), who developed the theory of central place in order to explain the empirical regularities of economic regions.</a:t>
            </a:r>
          </a:p>
        </p:txBody>
      </p:sp>
    </p:spTree>
    <p:extLst>
      <p:ext uri="{BB962C8B-B14F-4D97-AF65-F5344CB8AC3E}">
        <p14:creationId xmlns:p14="http://schemas.microsoft.com/office/powerpoint/2010/main" val="269578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A81B2-0B9A-A3FB-24F7-F76073A94A8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0533412-BC9D-4827-985C-6F2B750EB4BA}"/>
              </a:ext>
            </a:extLst>
          </p:cNvPr>
          <p:cNvSpPr/>
          <p:nvPr/>
        </p:nvSpPr>
        <p:spPr>
          <a:xfrm>
            <a:off x="-1" y="0"/>
            <a:ext cx="12192000" cy="720968"/>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solidFill>
              </a:rPr>
              <a:t>Spatial Equilibrium -Graph</a:t>
            </a:r>
          </a:p>
        </p:txBody>
      </p:sp>
      <p:sp>
        <p:nvSpPr>
          <p:cNvPr id="11" name="Rectangle 10">
            <a:extLst>
              <a:ext uri="{FF2B5EF4-FFF2-40B4-BE49-F238E27FC236}">
                <a16:creationId xmlns:a16="http://schemas.microsoft.com/office/drawing/2014/main" id="{47CE5359-35D8-0CAA-F85D-79840694C749}"/>
              </a:ext>
            </a:extLst>
          </p:cNvPr>
          <p:cNvSpPr/>
          <p:nvPr/>
        </p:nvSpPr>
        <p:spPr>
          <a:xfrm>
            <a:off x="-1" y="4867422"/>
            <a:ext cx="12191999" cy="19905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400" b="1" dirty="0">
                <a:ln w="0"/>
                <a:solidFill>
                  <a:srgbClr val="FF0000"/>
                </a:solidFill>
                <a:effectLst>
                  <a:outerShdw blurRad="38100" dist="19050" dir="2700000" algn="tl" rotWithShape="0">
                    <a:schemeClr val="dk1">
                      <a:alpha val="40000"/>
                    </a:schemeClr>
                  </a:outerShdw>
                </a:effectLst>
              </a:rPr>
              <a:t>Notes: </a:t>
            </a:r>
            <a:r>
              <a:rPr lang="en-US" sz="2400" dirty="0">
                <a:ln w="0"/>
                <a:solidFill>
                  <a:schemeClr val="tx1"/>
                </a:solidFill>
                <a:effectLst>
                  <a:outerShdw blurRad="38100" dist="19050" dir="2700000" algn="tl" rotWithShape="0">
                    <a:schemeClr val="dk1">
                      <a:alpha val="40000"/>
                    </a:schemeClr>
                  </a:outerShdw>
                </a:effectLst>
              </a:rPr>
              <a:t>Extra facilities are good because demand uncertain because of low research.</a:t>
            </a:r>
          </a:p>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             Freight demand is not fixed, shortage of real data.</a:t>
            </a:r>
          </a:p>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             Freight hampered to passenger transportation.</a:t>
            </a:r>
          </a:p>
        </p:txBody>
      </p:sp>
      <p:pic>
        <p:nvPicPr>
          <p:cNvPr id="3" name="Picture 2">
            <a:extLst>
              <a:ext uri="{FF2B5EF4-FFF2-40B4-BE49-F238E27FC236}">
                <a16:creationId xmlns:a16="http://schemas.microsoft.com/office/drawing/2014/main" id="{3C9E44A8-666A-361C-77BF-004A7708E2CE}"/>
              </a:ext>
            </a:extLst>
          </p:cNvPr>
          <p:cNvPicPr>
            <a:picLocks noChangeAspect="1"/>
          </p:cNvPicPr>
          <p:nvPr/>
        </p:nvPicPr>
        <p:blipFill>
          <a:blip r:embed="rId2"/>
          <a:stretch>
            <a:fillRect/>
          </a:stretch>
        </p:blipFill>
        <p:spPr>
          <a:xfrm>
            <a:off x="7423274" y="720968"/>
            <a:ext cx="4573804" cy="4146454"/>
          </a:xfrm>
          <a:prstGeom prst="rect">
            <a:avLst/>
          </a:prstGeom>
        </p:spPr>
      </p:pic>
      <p:pic>
        <p:nvPicPr>
          <p:cNvPr id="4098" name="Picture 2" descr="Recommended Methods to Re-Calculate Regional and Total Economic Surpluses  after Solving Spatial Equilibrium Models by the Non-Linear Programming  Method">
            <a:extLst>
              <a:ext uri="{FF2B5EF4-FFF2-40B4-BE49-F238E27FC236}">
                <a16:creationId xmlns:a16="http://schemas.microsoft.com/office/drawing/2014/main" id="{6630548A-0132-FECE-2571-DA0CE1CBB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20968"/>
            <a:ext cx="8008035" cy="4146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292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A7CCE-A837-F977-A58A-8C1CBA6532F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202B4C4-B66D-255F-7DFB-4190708ACECC}"/>
              </a:ext>
            </a:extLst>
          </p:cNvPr>
          <p:cNvSpPr/>
          <p:nvPr/>
        </p:nvSpPr>
        <p:spPr>
          <a:xfrm>
            <a:off x="-1" y="0"/>
            <a:ext cx="12192000" cy="720968"/>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solidFill>
              </a:rPr>
              <a:t>Government Transport Policy</a:t>
            </a:r>
          </a:p>
        </p:txBody>
      </p:sp>
      <p:sp>
        <p:nvSpPr>
          <p:cNvPr id="11" name="Rectangle 10">
            <a:extLst>
              <a:ext uri="{FF2B5EF4-FFF2-40B4-BE49-F238E27FC236}">
                <a16:creationId xmlns:a16="http://schemas.microsoft.com/office/drawing/2014/main" id="{C31DC516-619C-D2B6-669C-4FD407842BDC}"/>
              </a:ext>
            </a:extLst>
          </p:cNvPr>
          <p:cNvSpPr/>
          <p:nvPr/>
        </p:nvSpPr>
        <p:spPr>
          <a:xfrm>
            <a:off x="-1" y="720968"/>
            <a:ext cx="12191999" cy="61370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400" b="1" dirty="0">
                <a:ln w="0"/>
                <a:solidFill>
                  <a:schemeClr val="tx1"/>
                </a:solidFill>
                <a:effectLst>
                  <a:outerShdw blurRad="38100" dist="19050" dir="2700000" algn="tl" rotWithShape="0">
                    <a:schemeClr val="dk1">
                      <a:alpha val="40000"/>
                    </a:schemeClr>
                  </a:outerShdw>
                </a:effectLst>
              </a:rPr>
              <a:t>The economic problems of transport policy always.</a:t>
            </a:r>
          </a:p>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A detailed analysis even of only one country would occupy a book in itself and use advanced areas of economics.</a:t>
            </a:r>
          </a:p>
          <a:p>
            <a:pPr>
              <a:spcBef>
                <a:spcPts val="600"/>
              </a:spcBef>
              <a:spcAft>
                <a:spcPts val="600"/>
              </a:spcAft>
            </a:pPr>
            <a:r>
              <a:rPr lang="en-US" sz="2400" b="1" dirty="0">
                <a:ln w="0"/>
                <a:solidFill>
                  <a:schemeClr val="tx1"/>
                </a:solidFill>
                <a:effectLst>
                  <a:outerShdw blurRad="38100" dist="19050" dir="2700000" algn="tl" rotWithShape="0">
                    <a:schemeClr val="dk1">
                      <a:alpha val="40000"/>
                    </a:schemeClr>
                  </a:outerShdw>
                </a:effectLst>
              </a:rPr>
              <a:t>The more modest brief of this chapter is threefold. </a:t>
            </a:r>
          </a:p>
          <a:p>
            <a:pPr>
              <a:spcBef>
                <a:spcPts val="600"/>
              </a:spcBef>
              <a:spcAft>
                <a:spcPts val="600"/>
              </a:spcAft>
            </a:pPr>
            <a:r>
              <a:rPr lang="en-US" sz="2400" b="1" dirty="0">
                <a:ln w="0"/>
                <a:solidFill>
                  <a:srgbClr val="FF0000"/>
                </a:solidFill>
                <a:effectLst>
                  <a:outerShdw blurRad="38100" dist="19050" dir="2700000" algn="tl" rotWithShape="0">
                    <a:schemeClr val="dk1">
                      <a:alpha val="40000"/>
                    </a:schemeClr>
                  </a:outerShdw>
                </a:effectLst>
              </a:rPr>
              <a:t>First, the scope of government transport policy will be described. </a:t>
            </a:r>
          </a:p>
          <a:p>
            <a:pPr>
              <a:spcBef>
                <a:spcPts val="600"/>
              </a:spcBef>
              <a:spcAft>
                <a:spcPts val="600"/>
              </a:spcAft>
            </a:pPr>
            <a:r>
              <a:rPr lang="en-US" sz="2400" b="1" dirty="0">
                <a:ln w="0"/>
                <a:solidFill>
                  <a:srgbClr val="FF0000"/>
                </a:solidFill>
                <a:effectLst>
                  <a:outerShdw blurRad="38100" dist="19050" dir="2700000" algn="tl" rotWithShape="0">
                    <a:schemeClr val="dk1">
                      <a:alpha val="40000"/>
                    </a:schemeClr>
                  </a:outerShdw>
                </a:effectLst>
              </a:rPr>
              <a:t>Second, the reasons for government intervention will be analyzed. </a:t>
            </a:r>
          </a:p>
          <a:p>
            <a:pPr>
              <a:spcBef>
                <a:spcPts val="600"/>
              </a:spcBef>
              <a:spcAft>
                <a:spcPts val="600"/>
              </a:spcAft>
            </a:pPr>
            <a:r>
              <a:rPr lang="en-US" sz="2400" b="1" dirty="0">
                <a:ln w="0"/>
                <a:solidFill>
                  <a:srgbClr val="FF0000"/>
                </a:solidFill>
                <a:effectLst>
                  <a:outerShdw blurRad="38100" dist="19050" dir="2700000" algn="tl" rotWithShape="0">
                    <a:schemeClr val="dk1">
                      <a:alpha val="40000"/>
                    </a:schemeClr>
                  </a:outerShdw>
                </a:effectLst>
              </a:rPr>
              <a:t>Third, an analysis will be made of transport policy in the United Kingdom and an attempt to judge its efficacy. </a:t>
            </a:r>
          </a:p>
          <a:p>
            <a:pPr>
              <a:spcBef>
                <a:spcPts val="600"/>
              </a:spcBef>
              <a:spcAft>
                <a:spcPts val="600"/>
              </a:spcAft>
            </a:pPr>
            <a:r>
              <a:rPr lang="en-US" sz="2400" dirty="0">
                <a:ln w="0"/>
                <a:solidFill>
                  <a:srgbClr val="0070C0"/>
                </a:solidFill>
                <a:effectLst>
                  <a:outerShdw blurRad="38100" dist="19050" dir="2700000" algn="tl" rotWithShape="0">
                    <a:schemeClr val="dk1">
                      <a:alpha val="40000"/>
                    </a:schemeClr>
                  </a:outerShdw>
                </a:effectLst>
              </a:rPr>
              <a:t>Although attention will be focused on the situation in the United Kingdom, readers from other countries will doubtless be able to see the areas where their transport policies are similar to and differ from policy in the United Kingdom and, hopefully, to appreciate the rationale for their countries' policies.</a:t>
            </a:r>
          </a:p>
        </p:txBody>
      </p:sp>
    </p:spTree>
    <p:extLst>
      <p:ext uri="{BB962C8B-B14F-4D97-AF65-F5344CB8AC3E}">
        <p14:creationId xmlns:p14="http://schemas.microsoft.com/office/powerpoint/2010/main" val="3848773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A69E7-D68A-6E82-6BA0-CE3F1B9D103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F4A6DF5-EE9E-AA48-6694-1EE56E67BAF6}"/>
              </a:ext>
            </a:extLst>
          </p:cNvPr>
          <p:cNvSpPr/>
          <p:nvPr/>
        </p:nvSpPr>
        <p:spPr>
          <a:xfrm>
            <a:off x="-1" y="0"/>
            <a:ext cx="12191999" cy="54864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rPr>
              <a:t> </a:t>
            </a:r>
            <a:r>
              <a:rPr lang="en-US" sz="4400" b="1" dirty="0">
                <a:solidFill>
                  <a:schemeClr val="tx2"/>
                </a:solidFill>
              </a:rPr>
              <a:t>Outline of the Lecture                                        </a:t>
            </a:r>
          </a:p>
        </p:txBody>
      </p:sp>
      <p:sp>
        <p:nvSpPr>
          <p:cNvPr id="11" name="Rectangle 10">
            <a:extLst>
              <a:ext uri="{FF2B5EF4-FFF2-40B4-BE49-F238E27FC236}">
                <a16:creationId xmlns:a16="http://schemas.microsoft.com/office/drawing/2014/main" id="{A17BF21B-03DB-6823-77C8-241E0517DD5D}"/>
              </a:ext>
            </a:extLst>
          </p:cNvPr>
          <p:cNvSpPr/>
          <p:nvPr/>
        </p:nvSpPr>
        <p:spPr>
          <a:xfrm>
            <a:off x="0" y="548640"/>
            <a:ext cx="12388947" cy="630936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What is Economics, Transport Economics, Rail Transport Economics?</a:t>
            </a:r>
          </a:p>
          <a:p>
            <a:pPr marL="342900" indent="-342900">
              <a:buFontTx/>
              <a:buAutoNum type="arabicPeriod"/>
            </a:pP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Inland Transportation Systems.</a:t>
            </a:r>
          </a:p>
          <a:p>
            <a:pPr marL="342900" indent="-342900">
              <a:buAutoNum type="arabicPeriod"/>
            </a:pP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Key Aspects of Transport Economics.</a:t>
            </a:r>
          </a:p>
          <a:p>
            <a:pPr marL="342900" indent="-342900">
              <a:buAutoNum type="arabicPeriod"/>
            </a:pP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Applications and Importance of Transport Economics.</a:t>
            </a:r>
          </a:p>
          <a:p>
            <a:pPr marL="342900" indent="-342900">
              <a:buAutoNum type="arabicPeriod"/>
            </a:pP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Characteristics and Scope of Transport Economics.</a:t>
            </a:r>
          </a:p>
          <a:p>
            <a:pPr marL="342900" indent="-342900">
              <a:buAutoNum type="arabicPeriod"/>
            </a:pP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Analysis of Demand.</a:t>
            </a:r>
          </a:p>
          <a:p>
            <a:pPr marL="342900" indent="-342900">
              <a:buAutoNum type="arabicPeriod"/>
            </a:pP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Models of Passenger Traffic.</a:t>
            </a:r>
          </a:p>
          <a:p>
            <a:pPr marL="342900" indent="-342900">
              <a:buAutoNum type="arabicPeriod"/>
            </a:pP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Analysis of Supply.</a:t>
            </a:r>
          </a:p>
          <a:p>
            <a:pPr marL="342900" indent="-342900">
              <a:buAutoNum type="arabicPeriod"/>
            </a:pP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Pricing Policies in Transport.</a:t>
            </a:r>
          </a:p>
          <a:p>
            <a:pPr marL="342900" indent="-342900">
              <a:buAutoNum type="arabicPeriod"/>
            </a:pP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Investment.</a:t>
            </a:r>
          </a:p>
          <a:p>
            <a:pPr marL="342900" indent="-342900">
              <a:buAutoNum type="arabicPeriod"/>
            </a:pP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Spatial Equilibrium.</a:t>
            </a:r>
          </a:p>
          <a:p>
            <a:pPr marL="342900" indent="-342900">
              <a:buAutoNum type="arabicPeriod"/>
            </a:pP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Government Transport Policy.</a:t>
            </a:r>
          </a:p>
          <a:p>
            <a:pPr marL="342900" indent="-342900">
              <a:buAutoNum type="arabicPeriod"/>
            </a:pP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Sea Transport.</a:t>
            </a:r>
          </a:p>
          <a:p>
            <a:pPr marL="342900" indent="-342900">
              <a:buAutoNum type="arabicPeriod"/>
            </a:pP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Economics of Airlines.</a:t>
            </a:r>
          </a:p>
          <a:p>
            <a:pPr marL="342900" indent="-342900">
              <a:buAutoNum type="arabicPeriod"/>
            </a:pP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Key Learnings and Knowledge Management.</a:t>
            </a:r>
          </a:p>
        </p:txBody>
      </p:sp>
      <p:pic>
        <p:nvPicPr>
          <p:cNvPr id="2" name="Picture 1">
            <a:extLst>
              <a:ext uri="{FF2B5EF4-FFF2-40B4-BE49-F238E27FC236}">
                <a16:creationId xmlns:a16="http://schemas.microsoft.com/office/drawing/2014/main" id="{BF087C4F-2CD0-1829-ADC1-F0EC401AED7F}"/>
              </a:ext>
            </a:extLst>
          </p:cNvPr>
          <p:cNvPicPr>
            <a:picLocks noChangeAspect="1"/>
          </p:cNvPicPr>
          <p:nvPr/>
        </p:nvPicPr>
        <p:blipFill>
          <a:blip r:embed="rId2"/>
          <a:stretch>
            <a:fillRect/>
          </a:stretch>
        </p:blipFill>
        <p:spPr>
          <a:xfrm>
            <a:off x="6619875" y="3429000"/>
            <a:ext cx="5572125" cy="3429000"/>
          </a:xfrm>
          <a:prstGeom prst="rect">
            <a:avLst/>
          </a:prstGeom>
        </p:spPr>
      </p:pic>
      <p:pic>
        <p:nvPicPr>
          <p:cNvPr id="4" name="Picture 3">
            <a:extLst>
              <a:ext uri="{FF2B5EF4-FFF2-40B4-BE49-F238E27FC236}">
                <a16:creationId xmlns:a16="http://schemas.microsoft.com/office/drawing/2014/main" id="{51870624-6C66-C4F0-3574-4D5F24AC2830}"/>
              </a:ext>
            </a:extLst>
          </p:cNvPr>
          <p:cNvPicPr>
            <a:picLocks noChangeAspect="1"/>
          </p:cNvPicPr>
          <p:nvPr/>
        </p:nvPicPr>
        <p:blipFill>
          <a:blip r:embed="rId3"/>
          <a:stretch>
            <a:fillRect/>
          </a:stretch>
        </p:blipFill>
        <p:spPr>
          <a:xfrm>
            <a:off x="11272595" y="6049107"/>
            <a:ext cx="919403" cy="772167"/>
          </a:xfrm>
          <a:prstGeom prst="rect">
            <a:avLst/>
          </a:prstGeom>
        </p:spPr>
      </p:pic>
      <p:sp>
        <p:nvSpPr>
          <p:cNvPr id="3" name="Rectangle: Rounded Corners 2">
            <a:extLst>
              <a:ext uri="{FF2B5EF4-FFF2-40B4-BE49-F238E27FC236}">
                <a16:creationId xmlns:a16="http://schemas.microsoft.com/office/drawing/2014/main" id="{99D40B6A-0255-8B09-DE99-3AB981C8B6CE}"/>
              </a:ext>
            </a:extLst>
          </p:cNvPr>
          <p:cNvSpPr/>
          <p:nvPr/>
        </p:nvSpPr>
        <p:spPr>
          <a:xfrm>
            <a:off x="8046720" y="1547445"/>
            <a:ext cx="4044361" cy="216642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2"/>
                </a:solidFill>
              </a:rPr>
              <a:t>Lecture-90 Mins</a:t>
            </a:r>
          </a:p>
          <a:p>
            <a:r>
              <a:rPr lang="en-US" sz="2400" b="1" dirty="0">
                <a:solidFill>
                  <a:schemeClr val="accent2"/>
                </a:solidFill>
              </a:rPr>
              <a:t>Refresh-10 Mins</a:t>
            </a:r>
          </a:p>
          <a:p>
            <a:r>
              <a:rPr lang="en-US" sz="2400" b="1" dirty="0">
                <a:solidFill>
                  <a:schemeClr val="accent2"/>
                </a:solidFill>
              </a:rPr>
              <a:t>Case Study-40 Mins</a:t>
            </a:r>
          </a:p>
          <a:p>
            <a:r>
              <a:rPr lang="en-US" sz="2400" b="1" dirty="0">
                <a:solidFill>
                  <a:schemeClr val="accent2"/>
                </a:solidFill>
              </a:rPr>
              <a:t>Group Presentation-20 Mins</a:t>
            </a:r>
          </a:p>
          <a:p>
            <a:r>
              <a:rPr lang="en-US" sz="2400" b="1" dirty="0">
                <a:solidFill>
                  <a:schemeClr val="accent2"/>
                </a:solidFill>
              </a:rPr>
              <a:t>Q &amp;A-20 Mins</a:t>
            </a:r>
          </a:p>
        </p:txBody>
      </p:sp>
      <p:sp>
        <p:nvSpPr>
          <p:cNvPr id="6" name="Arrow: Down 5">
            <a:extLst>
              <a:ext uri="{FF2B5EF4-FFF2-40B4-BE49-F238E27FC236}">
                <a16:creationId xmlns:a16="http://schemas.microsoft.com/office/drawing/2014/main" id="{62185A7F-73E4-A383-B038-9F6212779C39}"/>
              </a:ext>
            </a:extLst>
          </p:cNvPr>
          <p:cNvSpPr/>
          <p:nvPr/>
        </p:nvSpPr>
        <p:spPr>
          <a:xfrm>
            <a:off x="9506858" y="732389"/>
            <a:ext cx="2685142" cy="117055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accent2"/>
                </a:solidFill>
              </a:rPr>
              <a:t>Schedule</a:t>
            </a:r>
            <a:endParaRPr lang="en-US" sz="2400" dirty="0">
              <a:solidFill>
                <a:schemeClr val="accent2"/>
              </a:solidFill>
            </a:endParaRPr>
          </a:p>
        </p:txBody>
      </p:sp>
    </p:spTree>
    <p:extLst>
      <p:ext uri="{BB962C8B-B14F-4D97-AF65-F5344CB8AC3E}">
        <p14:creationId xmlns:p14="http://schemas.microsoft.com/office/powerpoint/2010/main" val="7620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74C66-8FE0-5FC0-1172-03BFDD00B20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B1FA3F3-5774-65EC-4A78-DA2223990A52}"/>
              </a:ext>
            </a:extLst>
          </p:cNvPr>
          <p:cNvSpPr/>
          <p:nvPr/>
        </p:nvSpPr>
        <p:spPr>
          <a:xfrm>
            <a:off x="-1" y="0"/>
            <a:ext cx="12192000" cy="720968"/>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solidFill>
              </a:rPr>
              <a:t>Sea Transport or Maritime Economics</a:t>
            </a:r>
          </a:p>
        </p:txBody>
      </p:sp>
      <p:sp>
        <p:nvSpPr>
          <p:cNvPr id="11" name="Rectangle 10">
            <a:extLst>
              <a:ext uri="{FF2B5EF4-FFF2-40B4-BE49-F238E27FC236}">
                <a16:creationId xmlns:a16="http://schemas.microsoft.com/office/drawing/2014/main" id="{67BD4249-4228-5179-B9C3-34DEB9202400}"/>
              </a:ext>
            </a:extLst>
          </p:cNvPr>
          <p:cNvSpPr/>
          <p:nvPr/>
        </p:nvSpPr>
        <p:spPr>
          <a:xfrm>
            <a:off x="-1" y="720968"/>
            <a:ext cx="12191999" cy="61370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US" sz="2400" b="1" dirty="0">
                <a:solidFill>
                  <a:schemeClr val="tx1"/>
                </a:solidFill>
              </a:rPr>
              <a:t>Maritime economics is the shipping industry economic unique edition, that covers every section of the sea shipping and economy business.</a:t>
            </a:r>
          </a:p>
          <a:p>
            <a:pPr>
              <a:spcAft>
                <a:spcPts val="600"/>
              </a:spcAft>
            </a:pPr>
            <a:r>
              <a:rPr lang="en-US" sz="2400" dirty="0">
                <a:solidFill>
                  <a:srgbClr val="7030A0"/>
                </a:solidFill>
              </a:rPr>
              <a:t>Sea routes and cargo movements are the main pillars in maritime economics as each started shipment program causes some impact on the international shipping systems. </a:t>
            </a:r>
          </a:p>
          <a:p>
            <a:pPr>
              <a:spcAft>
                <a:spcPts val="600"/>
              </a:spcAft>
            </a:pPr>
            <a:r>
              <a:rPr lang="en-US" sz="2400" b="1" dirty="0">
                <a:solidFill>
                  <a:schemeClr val="tx1"/>
                </a:solidFill>
              </a:rPr>
              <a:t>In macro-economics, the maritime economics addresses the questions of where shipping has come from and where it is now, including sea transport and the global economy, and the economic organization of the shipping market. </a:t>
            </a:r>
          </a:p>
          <a:p>
            <a:pPr>
              <a:spcAft>
                <a:spcPts val="600"/>
              </a:spcAft>
            </a:pPr>
            <a:r>
              <a:rPr lang="en-US" sz="2400" dirty="0">
                <a:solidFill>
                  <a:srgbClr val="7030A0"/>
                </a:solidFill>
              </a:rPr>
              <a:t>Ports are undergoing constant transformation, induced by changes in the global economy, technology, or the environment.</a:t>
            </a:r>
          </a:p>
          <a:p>
            <a:pPr>
              <a:spcAft>
                <a:spcPts val="600"/>
              </a:spcAft>
            </a:pPr>
            <a:r>
              <a:rPr lang="en-US" sz="2400" b="1" dirty="0">
                <a:solidFill>
                  <a:schemeClr val="tx1"/>
                </a:solidFill>
              </a:rPr>
              <a:t>Port reform is influenced by factors that include aspirations for change underpinned by complex internal and external drivers. In a sector where public and private interests must work together, closely managing change is important. </a:t>
            </a:r>
          </a:p>
          <a:p>
            <a:pPr>
              <a:spcAft>
                <a:spcPts val="600"/>
              </a:spcAft>
            </a:pPr>
            <a:r>
              <a:rPr lang="en-US" sz="2400" dirty="0">
                <a:solidFill>
                  <a:srgbClr val="7030A0"/>
                </a:solidFill>
              </a:rPr>
              <a:t>Having the right tools is key for a successful port reform and improvement process which enables economic growth, creates jobs, and fosters sustainable development.</a:t>
            </a:r>
            <a:endParaRPr lang="en-US" sz="2400" dirty="0">
              <a:ln w="0"/>
              <a:solidFill>
                <a:srgbClr val="7030A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50316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3D000-F51F-2253-DFDF-B9A2C386443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50A6B20-8C18-3286-6C94-8CCD48289817}"/>
              </a:ext>
            </a:extLst>
          </p:cNvPr>
          <p:cNvSpPr/>
          <p:nvPr/>
        </p:nvSpPr>
        <p:spPr>
          <a:xfrm>
            <a:off x="-1" y="0"/>
            <a:ext cx="12192000" cy="720968"/>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solidFill>
              </a:rPr>
              <a:t>The Economics of Airlines</a:t>
            </a:r>
          </a:p>
        </p:txBody>
      </p:sp>
      <p:sp>
        <p:nvSpPr>
          <p:cNvPr id="11" name="Rectangle 10">
            <a:extLst>
              <a:ext uri="{FF2B5EF4-FFF2-40B4-BE49-F238E27FC236}">
                <a16:creationId xmlns:a16="http://schemas.microsoft.com/office/drawing/2014/main" id="{12FD4816-DD97-8547-64C9-4DB1B5C91DC1}"/>
              </a:ext>
            </a:extLst>
          </p:cNvPr>
          <p:cNvSpPr/>
          <p:nvPr/>
        </p:nvSpPr>
        <p:spPr>
          <a:xfrm>
            <a:off x="-1" y="720968"/>
            <a:ext cx="12191999" cy="61370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400" b="1" dirty="0">
                <a:ln w="0"/>
                <a:solidFill>
                  <a:schemeClr val="tx1"/>
                </a:solidFill>
                <a:effectLst>
                  <a:outerShdw blurRad="38100" dist="19050" dir="2700000" algn="tl" rotWithShape="0">
                    <a:schemeClr val="dk1">
                      <a:alpha val="40000"/>
                    </a:schemeClr>
                  </a:outerShdw>
                </a:effectLst>
              </a:rPr>
              <a:t>Aviation facilitates trade, plays an instrumental role in the development of tourism, and provides employment to millions of people. </a:t>
            </a:r>
          </a:p>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At the same time, airlines have traditionally been viewed as national symbols, which has resulted in heavy regulation and significant artificial barriers to competition, even in such otherwise open and developed economies as the United States.</a:t>
            </a:r>
          </a:p>
          <a:p>
            <a:pPr>
              <a:spcBef>
                <a:spcPts val="600"/>
              </a:spcBef>
              <a:spcAft>
                <a:spcPts val="600"/>
              </a:spcAft>
            </a:pPr>
            <a:r>
              <a:rPr lang="en-US" sz="2400" b="1" dirty="0">
                <a:ln w="0"/>
                <a:solidFill>
                  <a:schemeClr val="tx1"/>
                </a:solidFill>
                <a:effectLst>
                  <a:outerShdw blurRad="38100" dist="19050" dir="2700000" algn="tl" rotWithShape="0">
                    <a:schemeClr val="dk1">
                      <a:alpha val="40000"/>
                    </a:schemeClr>
                  </a:outerShdw>
                </a:effectLst>
              </a:rPr>
              <a:t>Airline Economics is the leading and largest finance &amp; leasing global publication for the aviation sector, reaching industry professionals from lessors, investors, banks, airlines, law firms &amp; others.</a:t>
            </a:r>
          </a:p>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he aviation industry supports $4.1 trillion (3.9%) of the world's gross domestic product (GDP). If aviation were a country, it would rank 20th in size by GDP. That is similar to the GDP of Saudi Arabia and equivalent to 1% of global GDP for 2023.</a:t>
            </a:r>
          </a:p>
          <a:p>
            <a:pPr>
              <a:spcBef>
                <a:spcPts val="600"/>
              </a:spcBef>
              <a:spcAft>
                <a:spcPts val="600"/>
              </a:spcAft>
            </a:pPr>
            <a:r>
              <a:rPr lang="en-US" sz="2400" b="1" dirty="0">
                <a:ln w="0"/>
                <a:solidFill>
                  <a:schemeClr val="tx1"/>
                </a:solidFill>
                <a:effectLst>
                  <a:outerShdw blurRad="38100" dist="19050" dir="2700000" algn="tl" rotWithShape="0">
                    <a:schemeClr val="dk1">
                      <a:alpha val="40000"/>
                    </a:schemeClr>
                  </a:outerShdw>
                </a:effectLst>
              </a:rPr>
              <a:t>Economies of scope allow airlines to reduce costs by utilizing resources for multiple products and services. For airlines, this includes carrying passengers and cargo on the same flight, operating frequent flyer programs, and providing ground services to other carriers.</a:t>
            </a:r>
          </a:p>
        </p:txBody>
      </p:sp>
    </p:spTree>
    <p:extLst>
      <p:ext uri="{BB962C8B-B14F-4D97-AF65-F5344CB8AC3E}">
        <p14:creationId xmlns:p14="http://schemas.microsoft.com/office/powerpoint/2010/main" val="2494436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0A55A-DC5D-B5D0-5005-849E6A54396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C4C85FF-ABE2-EE7C-641A-B3207FA66DEE}"/>
              </a:ext>
            </a:extLst>
          </p:cNvPr>
          <p:cNvSpPr/>
          <p:nvPr/>
        </p:nvSpPr>
        <p:spPr>
          <a:xfrm>
            <a:off x="-1" y="0"/>
            <a:ext cx="12192000" cy="720968"/>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solidFill>
              </a:rPr>
              <a:t>Key Learnings and Knowledge Management</a:t>
            </a:r>
          </a:p>
        </p:txBody>
      </p:sp>
      <p:sp>
        <p:nvSpPr>
          <p:cNvPr id="11" name="Rectangle 10">
            <a:extLst>
              <a:ext uri="{FF2B5EF4-FFF2-40B4-BE49-F238E27FC236}">
                <a16:creationId xmlns:a16="http://schemas.microsoft.com/office/drawing/2014/main" id="{956DAF04-ECFB-7348-AAB4-5869BC362935}"/>
              </a:ext>
            </a:extLst>
          </p:cNvPr>
          <p:cNvSpPr/>
          <p:nvPr/>
        </p:nvSpPr>
        <p:spPr>
          <a:xfrm>
            <a:off x="-1" y="720968"/>
            <a:ext cx="12192000" cy="6137032"/>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endParaRPr>
          </a:p>
        </p:txBody>
      </p:sp>
    </p:spTree>
    <p:extLst>
      <p:ext uri="{BB962C8B-B14F-4D97-AF65-F5344CB8AC3E}">
        <p14:creationId xmlns:p14="http://schemas.microsoft.com/office/powerpoint/2010/main" val="3179018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F7AF6-676E-CFD5-1AD0-11945B445BD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018B442-E53E-F026-D326-DF5C2147DFB4}"/>
              </a:ext>
            </a:extLst>
          </p:cNvPr>
          <p:cNvSpPr/>
          <p:nvPr/>
        </p:nvSpPr>
        <p:spPr>
          <a:xfrm>
            <a:off x="0" y="0"/>
            <a:ext cx="12192000" cy="696350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Incentive policy for rail-water multimodal transport: Subsidizing price or constructing dry port?</a:t>
            </a:r>
          </a:p>
          <a:p>
            <a:pPr algn="ctr"/>
            <a:r>
              <a:rPr lang="en-US" sz="3200" b="1" dirty="0">
                <a:solidFill>
                  <a:srgbClr val="7030A0"/>
                </a:solidFill>
              </a:rPr>
              <a:t>Clues</a:t>
            </a:r>
          </a:p>
          <a:p>
            <a:pPr marL="342900" indent="-342900">
              <a:buFont typeface="Wingdings" panose="05000000000000000000" pitchFamily="2" charset="2"/>
              <a:buChar char="ü"/>
            </a:pPr>
            <a:r>
              <a:rPr lang="en-US" sz="2400" dirty="0">
                <a:solidFill>
                  <a:srgbClr val="7030A0"/>
                </a:solidFill>
              </a:rPr>
              <a:t>The impact of incentive policies on the rail-water multimodal transport is inspected.</a:t>
            </a:r>
          </a:p>
          <a:p>
            <a:pPr marL="342900" indent="-342900">
              <a:buFont typeface="Wingdings" panose="05000000000000000000" pitchFamily="2" charset="2"/>
              <a:buChar char="ü"/>
            </a:pPr>
            <a:r>
              <a:rPr lang="en-US" sz="2400" dirty="0">
                <a:solidFill>
                  <a:srgbClr val="7030A0"/>
                </a:solidFill>
              </a:rPr>
              <a:t>Subsidy policy can make carriers better off, but may have adverse effects on social welfare.</a:t>
            </a:r>
          </a:p>
          <a:p>
            <a:pPr marL="342900" indent="-342900">
              <a:buFont typeface="Wingdings" panose="05000000000000000000" pitchFamily="2" charset="2"/>
              <a:buChar char="ü"/>
            </a:pPr>
            <a:r>
              <a:rPr lang="en-US" sz="2400" dirty="0">
                <a:solidFill>
                  <a:srgbClr val="7030A0"/>
                </a:solidFill>
              </a:rPr>
              <a:t>Subsidy policy expands carrier volume and stimulates transport structure transformation.</a:t>
            </a:r>
          </a:p>
          <a:p>
            <a:pPr marL="342900" indent="-342900">
              <a:buFont typeface="Wingdings" panose="05000000000000000000" pitchFamily="2" charset="2"/>
              <a:buChar char="ü"/>
            </a:pPr>
            <a:r>
              <a:rPr lang="en-US" sz="2400" dirty="0">
                <a:solidFill>
                  <a:srgbClr val="7030A0"/>
                </a:solidFill>
              </a:rPr>
              <a:t>Although dry port is conducive to social welfare, it hurts the revenue of carriers.</a:t>
            </a:r>
          </a:p>
          <a:p>
            <a:pPr marL="342900" indent="-342900">
              <a:buFont typeface="Wingdings" panose="05000000000000000000" pitchFamily="2" charset="2"/>
              <a:buChar char="ü"/>
            </a:pPr>
            <a:r>
              <a:rPr lang="en-US" sz="2400" dirty="0">
                <a:solidFill>
                  <a:srgbClr val="7030A0"/>
                </a:solidFill>
              </a:rPr>
              <a:t>The dry port is beneficial for achieving long-distance carbon emissions reduction.</a:t>
            </a:r>
          </a:p>
          <a:p>
            <a:pPr algn="ctr"/>
            <a:r>
              <a:rPr lang="en-US" sz="4000" b="1" dirty="0">
                <a:solidFill>
                  <a:schemeClr val="tx1"/>
                </a:solidFill>
              </a:rPr>
              <a:t>Exercise</a:t>
            </a:r>
          </a:p>
          <a:p>
            <a:pPr marL="342900" indent="-342900">
              <a:buFont typeface="Wingdings" panose="05000000000000000000" pitchFamily="2" charset="2"/>
              <a:buChar char="Ø"/>
            </a:pPr>
            <a:r>
              <a:rPr lang="en-US" sz="2400" dirty="0">
                <a:solidFill>
                  <a:schemeClr val="tx1"/>
                </a:solidFill>
              </a:rPr>
              <a:t>Impacts of incentives to consider cost, time and environment.</a:t>
            </a:r>
          </a:p>
          <a:p>
            <a:pPr marL="342900" indent="-342900">
              <a:buFont typeface="Wingdings" panose="05000000000000000000" pitchFamily="2" charset="2"/>
              <a:buChar char="Ø"/>
            </a:pPr>
            <a:r>
              <a:rPr lang="en-US" sz="2400" dirty="0">
                <a:solidFill>
                  <a:schemeClr val="tx1"/>
                </a:solidFill>
              </a:rPr>
              <a:t>Dry Port establishment and alternative mode development.</a:t>
            </a:r>
          </a:p>
          <a:p>
            <a:pPr marL="342900" indent="-342900">
              <a:buFont typeface="Wingdings" panose="05000000000000000000" pitchFamily="2" charset="2"/>
              <a:buChar char="Ø"/>
            </a:pPr>
            <a:r>
              <a:rPr lang="en-US" sz="2400" dirty="0">
                <a:solidFill>
                  <a:schemeClr val="tx1"/>
                </a:solidFill>
              </a:rPr>
              <a:t>Policy requirements to motivate and inspire for modal shift in Bangladesh.</a:t>
            </a:r>
          </a:p>
          <a:p>
            <a:pPr marL="342900" indent="-342900">
              <a:buFont typeface="Wingdings" panose="05000000000000000000" pitchFamily="2" charset="2"/>
              <a:buChar char="Ø"/>
            </a:pPr>
            <a:r>
              <a:rPr lang="en-US" sz="2400" dirty="0">
                <a:solidFill>
                  <a:schemeClr val="tx1"/>
                </a:solidFill>
              </a:rPr>
              <a:t>Basic supports of Ministry of Shipping and Ministry of Road Transport and Bridges.</a:t>
            </a:r>
          </a:p>
          <a:p>
            <a:pPr marL="342900" indent="-342900">
              <a:buFont typeface="Wingdings" panose="05000000000000000000" pitchFamily="2" charset="2"/>
              <a:buChar char="Ø"/>
            </a:pPr>
            <a:r>
              <a:rPr lang="en-US" sz="2400" dirty="0">
                <a:solidFill>
                  <a:schemeClr val="tx1"/>
                </a:solidFill>
              </a:rPr>
              <a:t>Role of Bangladesh Railway to connect with other modes.</a:t>
            </a:r>
          </a:p>
          <a:p>
            <a:pPr marL="342900" indent="-342900">
              <a:buFont typeface="Wingdings" panose="05000000000000000000" pitchFamily="2" charset="2"/>
              <a:buChar char="Ø"/>
            </a:pPr>
            <a:r>
              <a:rPr lang="en-US" sz="2400" dirty="0">
                <a:solidFill>
                  <a:schemeClr val="tx1"/>
                </a:solidFill>
              </a:rPr>
              <a:t>Policy suggestions and recommendations.</a:t>
            </a:r>
            <a:endParaRPr lang="en-US" sz="2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endParaRPr>
          </a:p>
        </p:txBody>
      </p:sp>
      <p:sp>
        <p:nvSpPr>
          <p:cNvPr id="2" name="Rectangle 1">
            <a:extLst>
              <a:ext uri="{FF2B5EF4-FFF2-40B4-BE49-F238E27FC236}">
                <a16:creationId xmlns:a16="http://schemas.microsoft.com/office/drawing/2014/main" id="{AC3026EA-98BA-2ACB-9404-4BCD6A11FAAF}"/>
              </a:ext>
            </a:extLst>
          </p:cNvPr>
          <p:cNvSpPr/>
          <p:nvPr/>
        </p:nvSpPr>
        <p:spPr>
          <a:xfrm>
            <a:off x="9101796" y="6137032"/>
            <a:ext cx="2954216" cy="720968"/>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solidFill>
              </a:rPr>
              <a:t>Case Study</a:t>
            </a:r>
          </a:p>
        </p:txBody>
      </p:sp>
    </p:spTree>
    <p:extLst>
      <p:ext uri="{BB962C8B-B14F-4D97-AF65-F5344CB8AC3E}">
        <p14:creationId xmlns:p14="http://schemas.microsoft.com/office/powerpoint/2010/main" val="452802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83D70-9C2E-CD07-9776-29A618DD342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6EF84E0-45F2-A283-6904-192F95C3B43A}"/>
              </a:ext>
            </a:extLst>
          </p:cNvPr>
          <p:cNvSpPr/>
          <p:nvPr/>
        </p:nvSpPr>
        <p:spPr>
          <a:xfrm>
            <a:off x="3711525" y="498340"/>
            <a:ext cx="4768949" cy="144545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2"/>
                </a:solidFill>
              </a:rPr>
              <a:t>Q/A</a:t>
            </a:r>
          </a:p>
        </p:txBody>
      </p:sp>
      <p:pic>
        <p:nvPicPr>
          <p:cNvPr id="1026" name="Picture 2" descr="47,000+ Thank You Sign Stock Photos, Pictures &amp; Royalty-Free Images -  iStock | Holding thank you sign, Thank you sign language, Thank you sign  coronavirus">
            <a:extLst>
              <a:ext uri="{FF2B5EF4-FFF2-40B4-BE49-F238E27FC236}">
                <a16:creationId xmlns:a16="http://schemas.microsoft.com/office/drawing/2014/main" id="{0FAECCCC-D4E9-F842-DCDA-DD729C595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573" y="1943795"/>
            <a:ext cx="7744851" cy="366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579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BAEFC-3625-A9A6-24DE-6840E906B56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0BF7662-5BDA-09ED-5759-EFA1FA4D75D2}"/>
              </a:ext>
            </a:extLst>
          </p:cNvPr>
          <p:cNvSpPr/>
          <p:nvPr/>
        </p:nvSpPr>
        <p:spPr>
          <a:xfrm>
            <a:off x="-1" y="0"/>
            <a:ext cx="12192000" cy="720968"/>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solidFill>
              </a:rPr>
              <a:t>What is Economics?</a:t>
            </a:r>
          </a:p>
        </p:txBody>
      </p:sp>
      <p:sp>
        <p:nvSpPr>
          <p:cNvPr id="11" name="Rectangle 10">
            <a:extLst>
              <a:ext uri="{FF2B5EF4-FFF2-40B4-BE49-F238E27FC236}">
                <a16:creationId xmlns:a16="http://schemas.microsoft.com/office/drawing/2014/main" id="{01EFD0B7-E9D8-4421-DD77-6E706BE5EE11}"/>
              </a:ext>
            </a:extLst>
          </p:cNvPr>
          <p:cNvSpPr/>
          <p:nvPr/>
        </p:nvSpPr>
        <p:spPr>
          <a:xfrm>
            <a:off x="-1" y="3429000"/>
            <a:ext cx="12192000" cy="342899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US" sz="2000" b="1" dirty="0">
                <a:solidFill>
                  <a:schemeClr val="tx1"/>
                </a:solidFill>
              </a:rPr>
              <a:t>The concept of "limited resources and unlimited wants" is the fundamental economic problem of scarcity, which forms the basis of economics itself.</a:t>
            </a:r>
          </a:p>
          <a:p>
            <a:pPr marL="285750" indent="-285750">
              <a:buFont typeface="Wingdings" panose="05000000000000000000" pitchFamily="2" charset="2"/>
              <a:buChar char="q"/>
            </a:pPr>
            <a:r>
              <a:rPr lang="en-US" sz="2000" dirty="0">
                <a:solidFill>
                  <a:schemeClr val="tx1"/>
                </a:solidFill>
              </a:rPr>
              <a:t> Because resources (like land, labor, capital) are finite and human wants are virtually limitless, societies and individuals must make choices and trade-offs about how to allocate these scarce resources. </a:t>
            </a:r>
          </a:p>
          <a:p>
            <a:pPr marL="285750" indent="-285750">
              <a:buFont typeface="Wingdings" panose="05000000000000000000" pitchFamily="2" charset="2"/>
              <a:buChar char="q"/>
            </a:pPr>
            <a:r>
              <a:rPr lang="en-US" sz="2000" b="1" dirty="0">
                <a:solidFill>
                  <a:schemeClr val="tx1"/>
                </a:solidFill>
              </a:rPr>
              <a:t>This forces economic decision-making, leading to concepts like opportunity cost, which is the value of the next best alternative that is given up when a decision is made</a:t>
            </a:r>
          </a:p>
          <a:p>
            <a:pPr marL="285750" indent="-285750">
              <a:buFont typeface="Wingdings" panose="05000000000000000000" pitchFamily="2" charset="2"/>
              <a:buChar char="q"/>
            </a:pPr>
            <a:r>
              <a:rPr lang="en-US" sz="2000" dirty="0">
                <a:solidFill>
                  <a:schemeClr val="tx1"/>
                </a:solidFill>
              </a:rPr>
              <a:t>There are two main branches of economics, microeconomics, and macroeconomics. </a:t>
            </a:r>
          </a:p>
          <a:p>
            <a:pPr marL="285750" indent="-285750">
              <a:buFont typeface="Wingdings" panose="05000000000000000000" pitchFamily="2" charset="2"/>
              <a:buChar char="q"/>
            </a:pPr>
            <a:r>
              <a:rPr lang="en-US" sz="2000" b="1" dirty="0">
                <a:solidFill>
                  <a:schemeClr val="tx1"/>
                </a:solidFill>
              </a:rPr>
              <a:t>Microeconomics deals with the behavior of individual households and firms and how that behavior is influenced by government. </a:t>
            </a:r>
          </a:p>
          <a:p>
            <a:pPr marL="285750" indent="-285750">
              <a:buFont typeface="Wingdings" panose="05000000000000000000" pitchFamily="2" charset="2"/>
              <a:buChar char="q"/>
            </a:pPr>
            <a:r>
              <a:rPr lang="en-US" sz="2000" dirty="0">
                <a:solidFill>
                  <a:schemeClr val="tx1"/>
                </a:solidFill>
              </a:rPr>
              <a:t>Macroeconomics is concerned with economy-wide factors such as inflation, unemployment, and overall economic growth.</a:t>
            </a:r>
            <a:endParaRPr lang="en-US" sz="2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endParaRPr>
          </a:p>
        </p:txBody>
      </p:sp>
      <p:pic>
        <p:nvPicPr>
          <p:cNvPr id="5122" name="Picture 2" descr="10 Principles of Economics - Wikiversity">
            <a:extLst>
              <a:ext uri="{FF2B5EF4-FFF2-40B4-BE49-F238E27FC236}">
                <a16:creationId xmlns:a16="http://schemas.microsoft.com/office/drawing/2014/main" id="{1B944900-6175-1409-6EC0-18B17F5AA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991" y="720968"/>
            <a:ext cx="5627250" cy="270803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1C1490B9-B26A-4BAC-CB4C-4EC4C5419E89}"/>
              </a:ext>
            </a:extLst>
          </p:cNvPr>
          <p:cNvSpPr/>
          <p:nvPr/>
        </p:nvSpPr>
        <p:spPr>
          <a:xfrm>
            <a:off x="492370" y="1410285"/>
            <a:ext cx="2067950" cy="183935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Limited</a:t>
            </a:r>
          </a:p>
          <a:p>
            <a:pPr algn="ctr"/>
            <a:r>
              <a:rPr lang="en-US" sz="2400" dirty="0"/>
              <a:t>Resources</a:t>
            </a:r>
          </a:p>
        </p:txBody>
      </p:sp>
      <p:sp>
        <p:nvSpPr>
          <p:cNvPr id="3" name="Oval 2">
            <a:extLst>
              <a:ext uri="{FF2B5EF4-FFF2-40B4-BE49-F238E27FC236}">
                <a16:creationId xmlns:a16="http://schemas.microsoft.com/office/drawing/2014/main" id="{740DB7C6-012B-2830-AEC4-651C3C17AB5C}"/>
              </a:ext>
            </a:extLst>
          </p:cNvPr>
          <p:cNvSpPr/>
          <p:nvPr/>
        </p:nvSpPr>
        <p:spPr>
          <a:xfrm>
            <a:off x="9772471" y="1410284"/>
            <a:ext cx="2067950" cy="183935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Unlimited</a:t>
            </a:r>
          </a:p>
          <a:p>
            <a:pPr algn="ctr"/>
            <a:r>
              <a:rPr lang="en-US" sz="2400" dirty="0"/>
              <a:t>Wants</a:t>
            </a:r>
          </a:p>
        </p:txBody>
      </p:sp>
    </p:spTree>
    <p:extLst>
      <p:ext uri="{BB962C8B-B14F-4D97-AF65-F5344CB8AC3E}">
        <p14:creationId xmlns:p14="http://schemas.microsoft.com/office/powerpoint/2010/main" val="2149529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D4145-4372-8B3C-8F6B-0F18B9A945B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41501DE-B807-88FF-6441-FA370792E5D6}"/>
              </a:ext>
            </a:extLst>
          </p:cNvPr>
          <p:cNvSpPr/>
          <p:nvPr/>
        </p:nvSpPr>
        <p:spPr>
          <a:xfrm>
            <a:off x="-1" y="0"/>
            <a:ext cx="12192000" cy="720968"/>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solidFill>
              </a:rPr>
              <a:t>What is Transport Economics?</a:t>
            </a:r>
          </a:p>
        </p:txBody>
      </p:sp>
      <p:sp>
        <p:nvSpPr>
          <p:cNvPr id="11" name="Rectangle 10">
            <a:extLst>
              <a:ext uri="{FF2B5EF4-FFF2-40B4-BE49-F238E27FC236}">
                <a16:creationId xmlns:a16="http://schemas.microsoft.com/office/drawing/2014/main" id="{F9B7870E-1B45-0D3C-3AF8-42E2EEBC5FD2}"/>
              </a:ext>
            </a:extLst>
          </p:cNvPr>
          <p:cNvSpPr/>
          <p:nvPr/>
        </p:nvSpPr>
        <p:spPr>
          <a:xfrm>
            <a:off x="0" y="720969"/>
            <a:ext cx="9439422" cy="304917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ln w="0"/>
                <a:solidFill>
                  <a:srgbClr val="7030A0"/>
                </a:solidFill>
                <a:effectLst>
                  <a:outerShdw blurRad="38100" dist="19050" dir="2700000" algn="tl" rotWithShape="0">
                    <a:schemeClr val="dk1">
                      <a:alpha val="40000"/>
                    </a:schemeClr>
                  </a:outerShdw>
                </a:effectLst>
              </a:rPr>
              <a:t>Transport economics is a field of economics focused on&gt;</a:t>
            </a:r>
          </a:p>
          <a:p>
            <a:pPr marL="571500" indent="-571500">
              <a:buFont typeface="Wingdings" panose="05000000000000000000" pitchFamily="2" charset="2"/>
              <a:buChar char="Ø"/>
            </a:pPr>
            <a:r>
              <a:rPr lang="en-US" sz="2800" dirty="0">
                <a:ln w="0"/>
                <a:solidFill>
                  <a:schemeClr val="tx1"/>
                </a:solidFill>
                <a:effectLst>
                  <a:outerShdw blurRad="38100" dist="19050" dir="2700000" algn="tl" rotWithShape="0">
                    <a:schemeClr val="dk1">
                      <a:alpha val="40000"/>
                    </a:schemeClr>
                  </a:outerShdw>
                </a:effectLst>
              </a:rPr>
              <a:t> resource allocation within the transportation sector, </a:t>
            </a:r>
          </a:p>
          <a:p>
            <a:pPr marL="571500" indent="-571500">
              <a:buFont typeface="Wingdings" panose="05000000000000000000" pitchFamily="2" charset="2"/>
              <a:buChar char="Ø"/>
            </a:pPr>
            <a:r>
              <a:rPr lang="en-US" sz="2800" dirty="0">
                <a:ln w="0"/>
                <a:solidFill>
                  <a:schemeClr val="tx1"/>
                </a:solidFill>
                <a:effectLst>
                  <a:outerShdw blurRad="38100" dist="19050" dir="2700000" algn="tl" rotWithShape="0">
                    <a:schemeClr val="dk1">
                      <a:alpha val="40000"/>
                    </a:schemeClr>
                  </a:outerShdw>
                </a:effectLst>
              </a:rPr>
              <a:t>studying the movement of people and goods</a:t>
            </a:r>
          </a:p>
          <a:p>
            <a:pPr marL="571500" indent="-571500">
              <a:buFont typeface="Wingdings" panose="05000000000000000000" pitchFamily="2" charset="2"/>
              <a:buChar char="Ø"/>
            </a:pPr>
            <a:r>
              <a:rPr lang="en-US" sz="2800" dirty="0">
                <a:ln w="0"/>
                <a:solidFill>
                  <a:schemeClr val="tx1"/>
                </a:solidFill>
                <a:effectLst>
                  <a:outerShdw blurRad="38100" dist="19050" dir="2700000" algn="tl" rotWithShape="0">
                    <a:schemeClr val="dk1">
                      <a:alpha val="40000"/>
                    </a:schemeClr>
                  </a:outerShdw>
                </a:effectLst>
              </a:rPr>
              <a:t> over space and time </a:t>
            </a:r>
          </a:p>
          <a:p>
            <a:r>
              <a:rPr lang="en-US" sz="2800" b="1" dirty="0">
                <a:ln w="0"/>
                <a:solidFill>
                  <a:srgbClr val="7030A0"/>
                </a:solidFill>
                <a:effectLst>
                  <a:outerShdw blurRad="38100" dist="19050" dir="2700000" algn="tl" rotWithShape="0">
                    <a:schemeClr val="dk1">
                      <a:alpha val="40000"/>
                    </a:schemeClr>
                  </a:outerShdw>
                </a:effectLst>
              </a:rPr>
              <a:t>to understand</a:t>
            </a:r>
          </a:p>
          <a:p>
            <a:pPr marL="571500" indent="-571500">
              <a:buFont typeface="Wingdings" panose="05000000000000000000" pitchFamily="2" charset="2"/>
              <a:buChar char="Ø"/>
            </a:pPr>
            <a:r>
              <a:rPr lang="en-US" sz="2800" dirty="0">
                <a:ln w="0"/>
                <a:solidFill>
                  <a:schemeClr val="tx1"/>
                </a:solidFill>
                <a:effectLst>
                  <a:outerShdw blurRad="38100" dist="19050" dir="2700000" algn="tl" rotWithShape="0">
                    <a:schemeClr val="dk1">
                      <a:alpha val="40000"/>
                    </a:schemeClr>
                  </a:outerShdw>
                </a:effectLst>
              </a:rPr>
              <a:t> demand, supply, pricing, regulation, and financing of </a:t>
            </a:r>
          </a:p>
          <a:p>
            <a:r>
              <a:rPr lang="en-US" sz="2800" b="1" dirty="0">
                <a:ln w="0"/>
                <a:solidFill>
                  <a:srgbClr val="7030A0"/>
                </a:solidFill>
                <a:effectLst>
                  <a:outerShdw blurRad="38100" dist="19050" dir="2700000" algn="tl" rotWithShape="0">
                    <a:schemeClr val="dk1">
                      <a:alpha val="40000"/>
                    </a:schemeClr>
                  </a:outerShdw>
                </a:effectLst>
              </a:rPr>
              <a:t>transport systems.</a:t>
            </a:r>
          </a:p>
        </p:txBody>
      </p:sp>
      <p:pic>
        <p:nvPicPr>
          <p:cNvPr id="2" name="Picture 1">
            <a:extLst>
              <a:ext uri="{FF2B5EF4-FFF2-40B4-BE49-F238E27FC236}">
                <a16:creationId xmlns:a16="http://schemas.microsoft.com/office/drawing/2014/main" id="{A03B5A76-E588-58B8-A8AE-47AA09DB4A1E}"/>
              </a:ext>
            </a:extLst>
          </p:cNvPr>
          <p:cNvPicPr>
            <a:picLocks noChangeAspect="1"/>
          </p:cNvPicPr>
          <p:nvPr/>
        </p:nvPicPr>
        <p:blipFill>
          <a:blip r:embed="rId2"/>
          <a:stretch>
            <a:fillRect/>
          </a:stretch>
        </p:blipFill>
        <p:spPr>
          <a:xfrm>
            <a:off x="8454683" y="720968"/>
            <a:ext cx="3737316" cy="3049174"/>
          </a:xfrm>
          <a:prstGeom prst="rect">
            <a:avLst/>
          </a:prstGeom>
        </p:spPr>
      </p:pic>
      <p:sp>
        <p:nvSpPr>
          <p:cNvPr id="3" name="Rectangle 2">
            <a:extLst>
              <a:ext uri="{FF2B5EF4-FFF2-40B4-BE49-F238E27FC236}">
                <a16:creationId xmlns:a16="http://schemas.microsoft.com/office/drawing/2014/main" id="{0B63E031-A570-0743-2346-22F6416C6072}"/>
              </a:ext>
            </a:extLst>
          </p:cNvPr>
          <p:cNvSpPr/>
          <p:nvPr/>
        </p:nvSpPr>
        <p:spPr>
          <a:xfrm>
            <a:off x="2752577" y="3770142"/>
            <a:ext cx="9439422" cy="3087858"/>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ln w="0"/>
                <a:solidFill>
                  <a:schemeClr val="tx1"/>
                </a:solidFill>
                <a:effectLst>
                  <a:outerShdw blurRad="38100" dist="19050" dir="2700000" algn="tl" rotWithShape="0">
                    <a:schemeClr val="dk1">
                      <a:alpha val="40000"/>
                    </a:schemeClr>
                  </a:outerShdw>
                </a:effectLst>
              </a:rPr>
              <a:t>It analyzes the economic factors influencing transport,</a:t>
            </a:r>
          </a:p>
          <a:p>
            <a:pPr marL="457200" indent="-457200" algn="ctr">
              <a:buFont typeface="Wingdings" panose="05000000000000000000" pitchFamily="2" charset="2"/>
              <a:buChar char="v"/>
            </a:pPr>
            <a:r>
              <a:rPr lang="en-US" sz="2800" b="1" dirty="0">
                <a:ln w="0"/>
                <a:solidFill>
                  <a:srgbClr val="7030A0"/>
                </a:solidFill>
                <a:effectLst>
                  <a:outerShdw blurRad="38100" dist="19050" dir="2700000" algn="tl" rotWithShape="0">
                    <a:schemeClr val="dk1">
                      <a:alpha val="40000"/>
                    </a:schemeClr>
                  </a:outerShdw>
                </a:effectLst>
              </a:rPr>
              <a:t>including infrastructure, </a:t>
            </a:r>
          </a:p>
          <a:p>
            <a:pPr marL="457200" indent="-457200" algn="ctr">
              <a:buFont typeface="Wingdings" panose="05000000000000000000" pitchFamily="2" charset="2"/>
              <a:buChar char="v"/>
            </a:pPr>
            <a:r>
              <a:rPr lang="en-US" sz="2800" b="1" dirty="0">
                <a:ln w="0"/>
                <a:solidFill>
                  <a:srgbClr val="7030A0"/>
                </a:solidFill>
                <a:effectLst>
                  <a:outerShdw blurRad="38100" dist="19050" dir="2700000" algn="tl" rotWithShape="0">
                    <a:schemeClr val="dk1">
                      <a:alpha val="40000"/>
                    </a:schemeClr>
                  </a:outerShdw>
                </a:effectLst>
              </a:rPr>
              <a:t>vehicle capacity, congestion, </a:t>
            </a:r>
          </a:p>
          <a:p>
            <a:pPr marL="457200" indent="-457200" algn="ctr">
              <a:buFont typeface="Wingdings" panose="05000000000000000000" pitchFamily="2" charset="2"/>
              <a:buChar char="v"/>
            </a:pPr>
            <a:r>
              <a:rPr lang="en-US" sz="2800" b="1" dirty="0">
                <a:ln w="0"/>
                <a:solidFill>
                  <a:srgbClr val="7030A0"/>
                </a:solidFill>
                <a:effectLst>
                  <a:outerShdw blurRad="38100" dist="19050" dir="2700000" algn="tl" rotWithShape="0">
                    <a:schemeClr val="dk1">
                      <a:alpha val="40000"/>
                    </a:schemeClr>
                  </a:outerShdw>
                </a:effectLst>
              </a:rPr>
              <a:t>and external costs, </a:t>
            </a:r>
          </a:p>
          <a:p>
            <a:r>
              <a:rPr lang="en-US" sz="2800" dirty="0">
                <a:ln w="0"/>
                <a:solidFill>
                  <a:schemeClr val="tx1"/>
                </a:solidFill>
                <a:effectLst>
                  <a:outerShdw blurRad="38100" dist="19050" dir="2700000" algn="tl" rotWithShape="0">
                    <a:schemeClr val="dk1">
                      <a:alpha val="40000"/>
                    </a:schemeClr>
                  </a:outerShdw>
                </a:effectLst>
              </a:rPr>
              <a:t>with the goal of improving economic development, trade, and overall societal well-being through efficient transport networks. </a:t>
            </a:r>
            <a:endPar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endParaRPr>
          </a:p>
        </p:txBody>
      </p:sp>
      <p:pic>
        <p:nvPicPr>
          <p:cNvPr id="7" name="Picture 6">
            <a:extLst>
              <a:ext uri="{FF2B5EF4-FFF2-40B4-BE49-F238E27FC236}">
                <a16:creationId xmlns:a16="http://schemas.microsoft.com/office/drawing/2014/main" id="{27E423F7-69F7-21C6-3325-3011808AB49B}"/>
              </a:ext>
            </a:extLst>
          </p:cNvPr>
          <p:cNvPicPr>
            <a:picLocks noChangeAspect="1"/>
          </p:cNvPicPr>
          <p:nvPr/>
        </p:nvPicPr>
        <p:blipFill>
          <a:blip r:embed="rId3"/>
          <a:stretch>
            <a:fillRect/>
          </a:stretch>
        </p:blipFill>
        <p:spPr>
          <a:xfrm>
            <a:off x="93585" y="4130626"/>
            <a:ext cx="2752579" cy="2366890"/>
          </a:xfrm>
          <a:prstGeom prst="rect">
            <a:avLst/>
          </a:prstGeom>
        </p:spPr>
      </p:pic>
    </p:spTree>
    <p:extLst>
      <p:ext uri="{BB962C8B-B14F-4D97-AF65-F5344CB8AC3E}">
        <p14:creationId xmlns:p14="http://schemas.microsoft.com/office/powerpoint/2010/main" val="3915111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3FF9E-C682-DC5F-2374-7CF2FD513B3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134062C-99C1-BA67-8A5E-1711A9373E4C}"/>
              </a:ext>
            </a:extLst>
          </p:cNvPr>
          <p:cNvSpPr/>
          <p:nvPr/>
        </p:nvSpPr>
        <p:spPr>
          <a:xfrm>
            <a:off x="-1" y="0"/>
            <a:ext cx="12192000" cy="720968"/>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rPr>
              <a:t>What is Rail Transport Economics?</a:t>
            </a:r>
          </a:p>
        </p:txBody>
      </p:sp>
      <p:sp>
        <p:nvSpPr>
          <p:cNvPr id="11" name="Rectangle 10">
            <a:extLst>
              <a:ext uri="{FF2B5EF4-FFF2-40B4-BE49-F238E27FC236}">
                <a16:creationId xmlns:a16="http://schemas.microsoft.com/office/drawing/2014/main" id="{A896136B-5A4A-A186-A8B6-EEACFF9781B1}"/>
              </a:ext>
            </a:extLst>
          </p:cNvPr>
          <p:cNvSpPr/>
          <p:nvPr/>
        </p:nvSpPr>
        <p:spPr>
          <a:xfrm>
            <a:off x="-1" y="4937760"/>
            <a:ext cx="12192000" cy="192023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rPr>
              <a:t>Efficiently run railways can provide an inexpensive means of transporting high volumes of freight and passengers and improve the competitive positions of shippers and entire economies.</a:t>
            </a:r>
          </a:p>
          <a:p>
            <a:pPr algn="just"/>
            <a:endParaRPr lang="en-US" dirty="0">
              <a:solidFill>
                <a:schemeClr val="tx1"/>
              </a:solidFill>
            </a:endParaRPr>
          </a:p>
          <a:p>
            <a:pPr algn="just"/>
            <a:r>
              <a:rPr lang="en-US" sz="2000" b="1" dirty="0">
                <a:solidFill>
                  <a:schemeClr val="tx1"/>
                </a:solidFill>
              </a:rPr>
              <a:t>The success of railway depends on the understanding of the economic characteristics of rail and the performance factors that drive financial sustainability. These elements also form the foundation for an effective governance and regulatory environment.</a:t>
            </a:r>
            <a:endParaRPr 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endParaRPr>
          </a:p>
        </p:txBody>
      </p:sp>
      <p:pic>
        <p:nvPicPr>
          <p:cNvPr id="2" name="Picture 1">
            <a:extLst>
              <a:ext uri="{FF2B5EF4-FFF2-40B4-BE49-F238E27FC236}">
                <a16:creationId xmlns:a16="http://schemas.microsoft.com/office/drawing/2014/main" id="{5E86C7E7-B456-76A9-04AB-4334A949AB1E}"/>
              </a:ext>
            </a:extLst>
          </p:cNvPr>
          <p:cNvPicPr>
            <a:picLocks noChangeAspect="1"/>
          </p:cNvPicPr>
          <p:nvPr/>
        </p:nvPicPr>
        <p:blipFill>
          <a:blip r:embed="rId2"/>
          <a:stretch>
            <a:fillRect/>
          </a:stretch>
        </p:blipFill>
        <p:spPr>
          <a:xfrm>
            <a:off x="-59969" y="720968"/>
            <a:ext cx="12311936" cy="4216792"/>
          </a:xfrm>
          <a:prstGeom prst="rect">
            <a:avLst/>
          </a:prstGeom>
        </p:spPr>
      </p:pic>
      <p:pic>
        <p:nvPicPr>
          <p:cNvPr id="3" name="Picture 2">
            <a:extLst>
              <a:ext uri="{FF2B5EF4-FFF2-40B4-BE49-F238E27FC236}">
                <a16:creationId xmlns:a16="http://schemas.microsoft.com/office/drawing/2014/main" id="{22911DB7-4230-2A11-94D4-F1DC34BD7E9F}"/>
              </a:ext>
            </a:extLst>
          </p:cNvPr>
          <p:cNvPicPr>
            <a:picLocks noChangeAspect="1"/>
          </p:cNvPicPr>
          <p:nvPr/>
        </p:nvPicPr>
        <p:blipFill>
          <a:blip r:embed="rId3"/>
          <a:stretch>
            <a:fillRect/>
          </a:stretch>
        </p:blipFill>
        <p:spPr>
          <a:xfrm>
            <a:off x="0" y="0"/>
            <a:ext cx="1730326" cy="888462"/>
          </a:xfrm>
          <a:prstGeom prst="rect">
            <a:avLst/>
          </a:prstGeom>
        </p:spPr>
      </p:pic>
    </p:spTree>
    <p:extLst>
      <p:ext uri="{BB962C8B-B14F-4D97-AF65-F5344CB8AC3E}">
        <p14:creationId xmlns:p14="http://schemas.microsoft.com/office/powerpoint/2010/main" val="2540150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B475B-A61D-130D-BCFD-5E6BA790F16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F5AF0F8-FCF4-53AC-2CDE-CB873BF27F68}"/>
              </a:ext>
            </a:extLst>
          </p:cNvPr>
          <p:cNvSpPr/>
          <p:nvPr/>
        </p:nvSpPr>
        <p:spPr>
          <a:xfrm>
            <a:off x="-1" y="0"/>
            <a:ext cx="12192000" cy="720968"/>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solidFill>
              </a:rPr>
              <a:t>Inland Transportation Systems</a:t>
            </a:r>
          </a:p>
        </p:txBody>
      </p:sp>
      <p:sp>
        <p:nvSpPr>
          <p:cNvPr id="11" name="Rectangle 10">
            <a:extLst>
              <a:ext uri="{FF2B5EF4-FFF2-40B4-BE49-F238E27FC236}">
                <a16:creationId xmlns:a16="http://schemas.microsoft.com/office/drawing/2014/main" id="{A95A30E5-1865-26A4-47E1-4761F5359F98}"/>
              </a:ext>
            </a:extLst>
          </p:cNvPr>
          <p:cNvSpPr/>
          <p:nvPr/>
        </p:nvSpPr>
        <p:spPr>
          <a:xfrm>
            <a:off x="7554350" y="720968"/>
            <a:ext cx="4637647" cy="61370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2800" dirty="0">
                <a:ln w="0"/>
                <a:solidFill>
                  <a:schemeClr val="tx1"/>
                </a:solidFill>
                <a:effectLst>
                  <a:outerShdw blurRad="38100" dist="19050" dir="2700000" algn="tl" rotWithShape="0">
                    <a:schemeClr val="dk1">
                      <a:alpha val="40000"/>
                    </a:schemeClr>
                  </a:outerShdw>
                </a:effectLst>
              </a:rPr>
              <a:t>Context Bangladesh</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Rail-Passenger</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Rail-Industrial</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Rail-Cross-border</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Road-All</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Air</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Pipeline-Internal</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Pipeline-Cross-border</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Inland Waterways-Local</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Inland Waterways -Protocol</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Sea/Port</a:t>
            </a:r>
          </a:p>
          <a:p>
            <a:pPr>
              <a:spcBef>
                <a:spcPts val="600"/>
              </a:spcBef>
              <a:spcAft>
                <a:spcPts val="600"/>
              </a:spcAft>
            </a:pPr>
            <a:r>
              <a:rPr lang="en-US" sz="2200" dirty="0">
                <a:ln w="0"/>
                <a:solidFill>
                  <a:schemeClr val="tx1"/>
                </a:solidFill>
                <a:effectLst>
                  <a:outerShdw blurRad="38100" dist="19050" dir="2700000" algn="tl" rotWithShape="0">
                    <a:schemeClr val="dk1">
                      <a:alpha val="40000"/>
                    </a:schemeClr>
                  </a:outerShdw>
                </a:effectLst>
              </a:rPr>
              <a:t>Many Others</a:t>
            </a:r>
          </a:p>
        </p:txBody>
      </p:sp>
      <p:pic>
        <p:nvPicPr>
          <p:cNvPr id="2" name="Picture 1">
            <a:extLst>
              <a:ext uri="{FF2B5EF4-FFF2-40B4-BE49-F238E27FC236}">
                <a16:creationId xmlns:a16="http://schemas.microsoft.com/office/drawing/2014/main" id="{8E8DDC2A-CF97-7BF6-C661-FBEFD9ABC8B4}"/>
              </a:ext>
            </a:extLst>
          </p:cNvPr>
          <p:cNvPicPr>
            <a:picLocks noChangeAspect="1"/>
          </p:cNvPicPr>
          <p:nvPr/>
        </p:nvPicPr>
        <p:blipFill>
          <a:blip r:embed="rId2"/>
          <a:stretch>
            <a:fillRect/>
          </a:stretch>
        </p:blipFill>
        <p:spPr>
          <a:xfrm>
            <a:off x="0" y="720967"/>
            <a:ext cx="7329268" cy="4275407"/>
          </a:xfrm>
          <a:prstGeom prst="rect">
            <a:avLst/>
          </a:prstGeom>
        </p:spPr>
      </p:pic>
      <p:sp>
        <p:nvSpPr>
          <p:cNvPr id="3" name="Rectangle 2">
            <a:extLst>
              <a:ext uri="{FF2B5EF4-FFF2-40B4-BE49-F238E27FC236}">
                <a16:creationId xmlns:a16="http://schemas.microsoft.com/office/drawing/2014/main" id="{00E9ADE9-FAFB-C5BE-EB05-5FFF587C258B}"/>
              </a:ext>
            </a:extLst>
          </p:cNvPr>
          <p:cNvSpPr/>
          <p:nvPr/>
        </p:nvSpPr>
        <p:spPr>
          <a:xfrm>
            <a:off x="0" y="4897900"/>
            <a:ext cx="7329268" cy="268458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2800" b="1" dirty="0">
                <a:ln w="0"/>
                <a:solidFill>
                  <a:schemeClr val="tx1"/>
                </a:solidFill>
                <a:effectLst>
                  <a:outerShdw blurRad="38100" dist="19050" dir="2700000" algn="tl" rotWithShape="0">
                    <a:schemeClr val="dk1">
                      <a:alpha val="40000"/>
                    </a:schemeClr>
                  </a:outerShdw>
                </a:effectLst>
              </a:rPr>
              <a:t>Share your learnings and experiences.</a:t>
            </a:r>
          </a:p>
          <a:p>
            <a:pPr algn="ctr">
              <a:spcBef>
                <a:spcPts val="600"/>
              </a:spcBef>
              <a:spcAft>
                <a:spcPts val="600"/>
              </a:spcAft>
            </a:pPr>
            <a:endParaRPr lang="en-US" sz="2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7763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7E8E8-23B8-E1E5-8148-1CD195B39B6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B83E486-A396-27BA-F762-197ADBE03C1C}"/>
              </a:ext>
            </a:extLst>
          </p:cNvPr>
          <p:cNvSpPr/>
          <p:nvPr/>
        </p:nvSpPr>
        <p:spPr>
          <a:xfrm>
            <a:off x="-1" y="0"/>
            <a:ext cx="12192000" cy="720968"/>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solidFill>
              </a:rPr>
              <a:t>Key Aspects of Transport Economics</a:t>
            </a:r>
          </a:p>
        </p:txBody>
      </p:sp>
      <p:sp>
        <p:nvSpPr>
          <p:cNvPr id="11" name="Rectangle 10">
            <a:extLst>
              <a:ext uri="{FF2B5EF4-FFF2-40B4-BE49-F238E27FC236}">
                <a16:creationId xmlns:a16="http://schemas.microsoft.com/office/drawing/2014/main" id="{6A5BD996-0E67-DE7E-79F7-A3B285FD7955}"/>
              </a:ext>
            </a:extLst>
          </p:cNvPr>
          <p:cNvSpPr/>
          <p:nvPr/>
        </p:nvSpPr>
        <p:spPr>
          <a:xfrm>
            <a:off x="-1" y="720968"/>
            <a:ext cx="12191999" cy="613703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400" b="1" dirty="0">
                <a:ln w="0"/>
                <a:solidFill>
                  <a:srgbClr val="7030A0"/>
                </a:solidFill>
                <a:effectLst>
                  <a:outerShdw blurRad="38100" dist="19050" dir="2700000" algn="tl" rotWithShape="0">
                    <a:schemeClr val="dk1">
                      <a:alpha val="40000"/>
                    </a:schemeClr>
                  </a:outerShdw>
                </a:effectLst>
              </a:rPr>
              <a:t>Resource Allocation: It examines how scarce resources like land, capital, and labor are used in the transportation sector to meet societal needs. </a:t>
            </a:r>
          </a:p>
          <a:p>
            <a:pPr>
              <a:spcBef>
                <a:spcPts val="600"/>
              </a:spcBef>
              <a:spcAft>
                <a:spcPts val="600"/>
              </a:spcAft>
            </a:pPr>
            <a:r>
              <a:rPr lang="en-US" sz="2400" dirty="0">
                <a:ln w="0"/>
                <a:solidFill>
                  <a:srgbClr val="7030A0"/>
                </a:solidFill>
                <a:effectLst>
                  <a:outerShdw blurRad="38100" dist="19050" dir="2700000" algn="tl" rotWithShape="0">
                    <a:schemeClr val="dk1">
                      <a:alpha val="40000"/>
                    </a:schemeClr>
                  </a:outerShdw>
                </a:effectLst>
              </a:rPr>
              <a:t>Demand and Supply: This involves predicting the demand for transportation services (e.g., trips, mode choices) and the supply capacity of transport modes (e.g., roads, rail, air). </a:t>
            </a:r>
          </a:p>
          <a:p>
            <a:pPr>
              <a:spcBef>
                <a:spcPts val="600"/>
              </a:spcBef>
              <a:spcAft>
                <a:spcPts val="600"/>
              </a:spcAft>
            </a:pPr>
            <a:r>
              <a:rPr lang="en-US" sz="2400" b="1" dirty="0">
                <a:ln w="0"/>
                <a:solidFill>
                  <a:srgbClr val="7030A0"/>
                </a:solidFill>
                <a:effectLst>
                  <a:outerShdw blurRad="38100" dist="19050" dir="2700000" algn="tl" rotWithShape="0">
                    <a:schemeClr val="dk1">
                      <a:alpha val="40000"/>
                    </a:schemeClr>
                  </a:outerShdw>
                </a:effectLst>
              </a:rPr>
              <a:t>Pricing and Regulations: Transport economics analyzes pricing strategies, such as tolls, and the role of government regulation and nationalization versus privatization in the transport sector. </a:t>
            </a:r>
          </a:p>
          <a:p>
            <a:pPr>
              <a:spcBef>
                <a:spcPts val="600"/>
              </a:spcBef>
              <a:spcAft>
                <a:spcPts val="600"/>
              </a:spcAft>
            </a:pPr>
            <a:r>
              <a:rPr lang="en-US" sz="2400" dirty="0">
                <a:ln w="0"/>
                <a:solidFill>
                  <a:srgbClr val="7030A0"/>
                </a:solidFill>
                <a:effectLst>
                  <a:outerShdw blurRad="38100" dist="19050" dir="2700000" algn="tl" rotWithShape="0">
                    <a:schemeClr val="dk1">
                      <a:alpha val="40000"/>
                    </a:schemeClr>
                  </a:outerShdw>
                </a:effectLst>
              </a:rPr>
              <a:t>Financing and Funding: It explores methods for financing the maintenance, improvement, and expansion of transport infrastructure, like roads and public transit systems. </a:t>
            </a:r>
          </a:p>
          <a:p>
            <a:pPr>
              <a:spcBef>
                <a:spcPts val="600"/>
              </a:spcBef>
              <a:spcAft>
                <a:spcPts val="600"/>
              </a:spcAft>
            </a:pPr>
            <a:r>
              <a:rPr lang="en-US" sz="2400" b="1" dirty="0">
                <a:ln w="0"/>
                <a:solidFill>
                  <a:srgbClr val="7030A0"/>
                </a:solidFill>
                <a:effectLst>
                  <a:outerShdw blurRad="38100" dist="19050" dir="2700000" algn="tl" rotWithShape="0">
                    <a:schemeClr val="dk1">
                      <a:alpha val="40000"/>
                    </a:schemeClr>
                  </a:outerShdw>
                </a:effectLst>
              </a:rPr>
              <a:t>Externalities and Congestion: A significant focus is on the negative externalities associated with transport, particularly traffic congestion, which arises from uneven demand and impacts economic activity and well-being. </a:t>
            </a:r>
          </a:p>
          <a:p>
            <a:pPr>
              <a:spcBef>
                <a:spcPts val="600"/>
              </a:spcBef>
              <a:spcAft>
                <a:spcPts val="600"/>
              </a:spcAft>
            </a:pPr>
            <a:r>
              <a:rPr lang="en-US" sz="2400" dirty="0">
                <a:ln w="0"/>
                <a:solidFill>
                  <a:srgbClr val="7030A0"/>
                </a:solidFill>
                <a:effectLst>
                  <a:outerShdw blurRad="38100" dist="19050" dir="2700000" algn="tl" rotWithShape="0">
                    <a:schemeClr val="dk1">
                      <a:alpha val="40000"/>
                    </a:schemeClr>
                  </a:outerShdw>
                </a:effectLst>
              </a:rPr>
              <a:t>Economic Development: By facilitating the efficient movement of people and goods, transport economics plays a crucial role in supporting economic development through trade, tourism, employment, and specialization. </a:t>
            </a:r>
          </a:p>
        </p:txBody>
      </p:sp>
    </p:spTree>
    <p:extLst>
      <p:ext uri="{BB962C8B-B14F-4D97-AF65-F5344CB8AC3E}">
        <p14:creationId xmlns:p14="http://schemas.microsoft.com/office/powerpoint/2010/main" val="2497661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4494D-D813-A020-A241-CBA92553872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D69F955-0A18-800F-E032-E7F54DBCA8AA}"/>
              </a:ext>
            </a:extLst>
          </p:cNvPr>
          <p:cNvSpPr/>
          <p:nvPr/>
        </p:nvSpPr>
        <p:spPr>
          <a:xfrm>
            <a:off x="-1" y="0"/>
            <a:ext cx="12192000" cy="720968"/>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solidFill>
              </a:rPr>
              <a:t>Applications and Importance of Transport Economics</a:t>
            </a:r>
          </a:p>
        </p:txBody>
      </p:sp>
      <p:sp>
        <p:nvSpPr>
          <p:cNvPr id="11" name="Rectangle 10">
            <a:extLst>
              <a:ext uri="{FF2B5EF4-FFF2-40B4-BE49-F238E27FC236}">
                <a16:creationId xmlns:a16="http://schemas.microsoft.com/office/drawing/2014/main" id="{C833649F-1678-99FE-4308-9BCB45748253}"/>
              </a:ext>
            </a:extLst>
          </p:cNvPr>
          <p:cNvSpPr/>
          <p:nvPr/>
        </p:nvSpPr>
        <p:spPr>
          <a:xfrm>
            <a:off x="-1" y="720968"/>
            <a:ext cx="12191999" cy="420272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3600" b="1" i="1" u="sng" dirty="0">
                <a:ln w="0"/>
                <a:solidFill>
                  <a:srgbClr val="7030A0"/>
                </a:solidFill>
                <a:effectLst>
                  <a:outerShdw blurRad="38100" dist="19050" dir="2700000" algn="tl" rotWithShape="0">
                    <a:schemeClr val="dk1">
                      <a:alpha val="40000"/>
                    </a:schemeClr>
                  </a:outerShdw>
                </a:effectLst>
              </a:rPr>
              <a:t>Applications</a:t>
            </a:r>
          </a:p>
          <a:p>
            <a:pPr>
              <a:spcBef>
                <a:spcPts val="600"/>
              </a:spcBef>
              <a:spcAft>
                <a:spcPts val="600"/>
              </a:spcAft>
            </a:pPr>
            <a:r>
              <a:rPr lang="en-US" sz="2400" b="1" dirty="0">
                <a:ln w="0"/>
                <a:solidFill>
                  <a:srgbClr val="7030A0"/>
                </a:solidFill>
                <a:effectLst>
                  <a:outerShdw blurRad="38100" dist="19050" dir="2700000" algn="tl" rotWithShape="0">
                    <a:schemeClr val="dk1">
                      <a:alpha val="40000"/>
                    </a:schemeClr>
                  </a:outerShdw>
                </a:effectLst>
              </a:rPr>
              <a:t>Policy Making: Transport economists provide insights to governments and organizations on how to address challenges in the transport sector, such as infrastructure planning, public transport reform, and sustainable transport. </a:t>
            </a:r>
          </a:p>
          <a:p>
            <a:pPr>
              <a:spcBef>
                <a:spcPts val="600"/>
              </a:spcBef>
              <a:spcAft>
                <a:spcPts val="600"/>
              </a:spcAft>
            </a:pPr>
            <a:r>
              <a:rPr lang="en-US" sz="2400" dirty="0">
                <a:ln w="0"/>
                <a:solidFill>
                  <a:srgbClr val="7030A0"/>
                </a:solidFill>
                <a:effectLst>
                  <a:outerShdw blurRad="38100" dist="19050" dir="2700000" algn="tl" rotWithShape="0">
                    <a:schemeClr val="dk1">
                      <a:alpha val="40000"/>
                    </a:schemeClr>
                  </a:outerShdw>
                </a:effectLst>
              </a:rPr>
              <a:t>Infrastructure and Logistics: The field is integral to designing and managing transport networks, including roads, railways, and ports, and in optimizing supply chains and logistics for goods movement. </a:t>
            </a:r>
          </a:p>
          <a:p>
            <a:pPr>
              <a:spcBef>
                <a:spcPts val="600"/>
              </a:spcBef>
              <a:spcAft>
                <a:spcPts val="600"/>
              </a:spcAft>
            </a:pPr>
            <a:r>
              <a:rPr lang="en-US" sz="2400" b="1" dirty="0">
                <a:ln w="0"/>
                <a:solidFill>
                  <a:srgbClr val="7030A0"/>
                </a:solidFill>
                <a:effectLst>
                  <a:outerShdw blurRad="38100" dist="19050" dir="2700000" algn="tl" rotWithShape="0">
                    <a:schemeClr val="dk1">
                      <a:alpha val="40000"/>
                    </a:schemeClr>
                  </a:outerShdw>
                </a:effectLst>
              </a:rPr>
              <a:t>Academic Study: It serves as a vital area of academic study, with journals and publications dedicated to the economics of transport and its relationship with policy. </a:t>
            </a:r>
          </a:p>
        </p:txBody>
      </p:sp>
      <p:sp>
        <p:nvSpPr>
          <p:cNvPr id="2" name="Rectangle 1">
            <a:extLst>
              <a:ext uri="{FF2B5EF4-FFF2-40B4-BE49-F238E27FC236}">
                <a16:creationId xmlns:a16="http://schemas.microsoft.com/office/drawing/2014/main" id="{D89214BC-11BE-9A55-38E9-C4A853C02326}"/>
              </a:ext>
            </a:extLst>
          </p:cNvPr>
          <p:cNvSpPr/>
          <p:nvPr/>
        </p:nvSpPr>
        <p:spPr>
          <a:xfrm>
            <a:off x="1" y="4923692"/>
            <a:ext cx="12191999" cy="1934306"/>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spcBef>
                <a:spcPts val="600"/>
              </a:spcBef>
              <a:spcAft>
                <a:spcPts val="600"/>
              </a:spcAft>
            </a:pPr>
            <a:r>
              <a:rPr lang="en-US" sz="3600" i="1" u="sng" dirty="0">
                <a:ln w="0"/>
                <a:solidFill>
                  <a:schemeClr val="tx1"/>
                </a:solidFill>
                <a:effectLst>
                  <a:outerShdw blurRad="38100" dist="19050" dir="2700000" algn="tl" rotWithShape="0">
                    <a:schemeClr val="dk1">
                      <a:alpha val="40000"/>
                    </a:schemeClr>
                  </a:outerShdw>
                </a:effectLst>
              </a:rPr>
              <a:t>Importance</a:t>
            </a:r>
          </a:p>
          <a:p>
            <a:pPr>
              <a:spcBef>
                <a:spcPts val="600"/>
              </a:spcBef>
              <a:spcAft>
                <a:spcPts val="600"/>
              </a:spcAft>
            </a:pPr>
            <a:r>
              <a:rPr lang="en-US" sz="2800" dirty="0">
                <a:ln w="0"/>
                <a:solidFill>
                  <a:schemeClr val="tx1"/>
                </a:solidFill>
                <a:effectLst>
                  <a:outerShdw blurRad="38100" dist="19050" dir="2700000" algn="tl" rotWithShape="0">
                    <a:schemeClr val="dk1">
                      <a:alpha val="40000"/>
                    </a:schemeClr>
                  </a:outerShdw>
                </a:effectLst>
              </a:rPr>
              <a:t>Because effective transportation makes it possible for people and things to move about, facilitates trade, and links companies to markets, it is essential for economic growth and development. This makes transport economics significant.</a:t>
            </a:r>
          </a:p>
        </p:txBody>
      </p:sp>
    </p:spTree>
    <p:extLst>
      <p:ext uri="{BB962C8B-B14F-4D97-AF65-F5344CB8AC3E}">
        <p14:creationId xmlns:p14="http://schemas.microsoft.com/office/powerpoint/2010/main" val="240755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0BAF0-30B6-C33E-B76B-4CE78142421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0E029B7-1720-E5DF-3562-DD1AE46B3972}"/>
              </a:ext>
            </a:extLst>
          </p:cNvPr>
          <p:cNvSpPr/>
          <p:nvPr/>
        </p:nvSpPr>
        <p:spPr>
          <a:xfrm>
            <a:off x="-1" y="0"/>
            <a:ext cx="12192000" cy="720968"/>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2"/>
                </a:solidFill>
              </a:rPr>
              <a:t>The Characteristics and Scope of Transport Economics</a:t>
            </a:r>
          </a:p>
        </p:txBody>
      </p:sp>
      <p:sp>
        <p:nvSpPr>
          <p:cNvPr id="11" name="Rectangle 10">
            <a:extLst>
              <a:ext uri="{FF2B5EF4-FFF2-40B4-BE49-F238E27FC236}">
                <a16:creationId xmlns:a16="http://schemas.microsoft.com/office/drawing/2014/main" id="{695F2026-2DFA-D4F9-D68C-BB54BD17BEFE}"/>
              </a:ext>
            </a:extLst>
          </p:cNvPr>
          <p:cNvSpPr/>
          <p:nvPr/>
        </p:nvSpPr>
        <p:spPr>
          <a:xfrm>
            <a:off x="-1" y="720968"/>
            <a:ext cx="12191999" cy="61370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Transport economics is basically a branch of applied microeconomics. </a:t>
            </a:r>
          </a:p>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While it uses many standard techniques of economic analysis, it faces a number of special problems and characteristics that justify its consideration as a specific branch of the discipline.</a:t>
            </a:r>
          </a:p>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The demand for transport is a derived one, and each journey is unique in time and space; it cannot be stored or transferred - and from these seemingly simple statements follows a host of implications.</a:t>
            </a:r>
          </a:p>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The complexities of economic problems involving transport are illustrated by the controversies over supersonic aircraft, the Third London Airport and motorway construction and by the difficulties posed by road congestion, declining public transport, air traffic control and the vagaries of ocean freight rates.</a:t>
            </a:r>
          </a:p>
          <a:p>
            <a:pPr>
              <a:spcBef>
                <a:spcPts val="600"/>
              </a:spcBef>
              <a:spcAft>
                <a:spcPts val="600"/>
              </a:spcAft>
            </a:pPr>
            <a:r>
              <a:rPr lang="en-US" sz="2400" dirty="0">
                <a:ln w="0"/>
                <a:solidFill>
                  <a:schemeClr val="tx1"/>
                </a:solidFill>
                <a:effectLst>
                  <a:outerShdw blurRad="38100" dist="19050" dir="2700000" algn="tl" rotWithShape="0">
                    <a:schemeClr val="dk1">
                      <a:alpha val="40000"/>
                    </a:schemeClr>
                  </a:outerShdw>
                </a:effectLst>
              </a:rPr>
              <a:t>Technology, with all its expense and uncertainty, has played a critical role, and it will continue to do so as the depletion of oil necessitates a replacement for conventional motor cars.</a:t>
            </a:r>
          </a:p>
        </p:txBody>
      </p:sp>
    </p:spTree>
    <p:extLst>
      <p:ext uri="{BB962C8B-B14F-4D97-AF65-F5344CB8AC3E}">
        <p14:creationId xmlns:p14="http://schemas.microsoft.com/office/powerpoint/2010/main" val="2658977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2825</Words>
  <Application>Microsoft Office PowerPoint</Application>
  <PresentationFormat>Widescreen</PresentationFormat>
  <Paragraphs>184</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Algerian</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Razon Chandra Saha</dc:creator>
  <cp:lastModifiedBy>Razon Chandra Saha</cp:lastModifiedBy>
  <cp:revision>18</cp:revision>
  <dcterms:created xsi:type="dcterms:W3CDTF">2025-08-22T18:46:07Z</dcterms:created>
  <dcterms:modified xsi:type="dcterms:W3CDTF">2026-01-24T19:25:40Z</dcterms:modified>
</cp:coreProperties>
</file>