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38" r:id="rId2"/>
    <p:sldId id="344" r:id="rId3"/>
    <p:sldId id="345" r:id="rId4"/>
    <p:sldId id="346" r:id="rId5"/>
    <p:sldId id="258" r:id="rId6"/>
    <p:sldId id="259" r:id="rId7"/>
    <p:sldId id="260" r:id="rId8"/>
    <p:sldId id="296" r:id="rId9"/>
    <p:sldId id="295" r:id="rId10"/>
    <p:sldId id="294" r:id="rId11"/>
    <p:sldId id="293" r:id="rId12"/>
    <p:sldId id="292" r:id="rId13"/>
    <p:sldId id="291" r:id="rId14"/>
    <p:sldId id="290" r:id="rId15"/>
    <p:sldId id="289" r:id="rId16"/>
    <p:sldId id="288" r:id="rId17"/>
    <p:sldId id="287" r:id="rId18"/>
    <p:sldId id="286" r:id="rId19"/>
    <p:sldId id="285" r:id="rId20"/>
    <p:sldId id="284" r:id="rId21"/>
    <p:sldId id="283" r:id="rId22"/>
    <p:sldId id="281" r:id="rId23"/>
    <p:sldId id="282" r:id="rId24"/>
    <p:sldId id="280" r:id="rId25"/>
    <p:sldId id="319" r:id="rId26"/>
    <p:sldId id="318" r:id="rId27"/>
    <p:sldId id="317" r:id="rId28"/>
    <p:sldId id="316" r:id="rId29"/>
    <p:sldId id="314" r:id="rId30"/>
    <p:sldId id="343" r:id="rId31"/>
    <p:sldId id="342" r:id="rId32"/>
    <p:sldId id="341" r:id="rId33"/>
    <p:sldId id="340" r:id="rId34"/>
    <p:sldId id="313" r:id="rId35"/>
    <p:sldId id="312" r:id="rId36"/>
    <p:sldId id="311" r:id="rId37"/>
    <p:sldId id="310" r:id="rId38"/>
    <p:sldId id="308" r:id="rId39"/>
    <p:sldId id="309" r:id="rId40"/>
    <p:sldId id="307" r:id="rId41"/>
    <p:sldId id="306" r:id="rId42"/>
    <p:sldId id="305" r:id="rId43"/>
    <p:sldId id="304" r:id="rId44"/>
    <p:sldId id="303" r:id="rId45"/>
    <p:sldId id="302" r:id="rId46"/>
    <p:sldId id="301" r:id="rId47"/>
    <p:sldId id="322" r:id="rId4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D1D66-9F5B-4620-A4E2-4521FA37AF8C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C860-78B4-422B-9D67-B764AA04E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1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292E-74A6-46F4-870E-4C86389634DE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5E2A-81DB-4B6B-8E59-34FADE9AE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2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5E2A-81DB-4B6B-8E59-34FADE9AEF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9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5E2A-81DB-4B6B-8E59-34FADE9AEF0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3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1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9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8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0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1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4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4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E1A7-C7A6-4F28-B9AB-72E9ED449492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117F-C13D-49C2-A72F-A63CFEFA0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3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300"/>
            <a:ext cx="10339753" cy="7507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8473" y="294"/>
            <a:ext cx="9786425" cy="29546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 defTabSz="457200"/>
            <a:r>
              <a:rPr lang="en-US" sz="3600" dirty="0" smtClean="0">
                <a:latin typeface="Arial Rounded MT Bold" panose="020F0704030504030204" pitchFamily="34" charset="0"/>
                <a:ea typeface="Times New Roman" panose="02020603050405020304" pitchFamily="18" charset="0"/>
                <a:cs typeface="Vrinda"/>
              </a:rPr>
              <a:t>BASIC CONCEPTS OF RAILWAYS</a:t>
            </a:r>
          </a:p>
          <a:p>
            <a:pPr marL="273050" indent="-273050" algn="ctr" defTabSz="457200"/>
            <a:r>
              <a:rPr lang="en-US" sz="5400" dirty="0" smtClean="0">
                <a:latin typeface="SutonnyMJ" pitchFamily="2" charset="0"/>
                <a:ea typeface="Times New Roman" panose="02020603050405020304" pitchFamily="18" charset="0"/>
                <a:cs typeface="Vrinda"/>
              </a:rPr>
              <a:t>(</a:t>
            </a:r>
            <a:r>
              <a:rPr lang="en-US" sz="5400" b="1" dirty="0" smtClean="0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dirty="0" err="1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ijI‡qi</a:t>
            </a:r>
            <a:r>
              <a: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5400" b="1" dirty="0" err="1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5400" b="1" dirty="0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aviYvmg~n</a:t>
            </a:r>
            <a:r>
              <a:rPr lang="en-US" sz="5400" b="1" dirty="0" smtClean="0">
                <a:effectLst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en-US" sz="5400" b="1" dirty="0">
              <a:effectLst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marL="273050" indent="-273050" defTabSz="457200"/>
            <a:endParaRPr lang="en-GB" sz="36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 marL="273050" indent="-273050" defTabSz="457200"/>
            <a:endParaRPr lang="en-US" sz="6000" b="1" dirty="0" smtClean="0">
              <a:effectLst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Rail-2017101409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64197"/>
            <a:ext cx="4262513" cy="24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Pendrive-8 12-08-2015\ITF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028" y="1464197"/>
            <a:ext cx="3713870" cy="2347824"/>
          </a:xfrm>
          <a:prstGeom prst="rect">
            <a:avLst/>
          </a:prstGeom>
          <a:noFill/>
        </p:spPr>
      </p:pic>
      <p:sp>
        <p:nvSpPr>
          <p:cNvPr id="6" name="TextBox 11"/>
          <p:cNvSpPr txBox="1"/>
          <p:nvPr/>
        </p:nvSpPr>
        <p:spPr>
          <a:xfrm>
            <a:off x="5067299" y="5835035"/>
            <a:ext cx="3906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atin typeface="Arial Rounded MT Bold" panose="020F0704030504030204" pitchFamily="34" charset="0"/>
                <a:cs typeface="SutonnyMJ" pitchFamily="2" charset="0"/>
              </a:rPr>
              <a:t>MD. MIAJAHAN,</a:t>
            </a:r>
          </a:p>
          <a:p>
            <a:r>
              <a:rPr lang="en-GB" b="1" dirty="0" smtClean="0">
                <a:latin typeface="Arial Rounded MT Bold" panose="020F0704030504030204" pitchFamily="34" charset="0"/>
                <a:cs typeface="SutonnyMJ" pitchFamily="2" charset="0"/>
              </a:rPr>
              <a:t>MANAGING DIRECTOR, CCBL,</a:t>
            </a:r>
          </a:p>
          <a:p>
            <a:r>
              <a:rPr lang="en-GB" b="1" dirty="0" smtClean="0">
                <a:latin typeface="Arial Rounded MT Bold" panose="020F0704030504030204" pitchFamily="34" charset="0"/>
                <a:cs typeface="SutonnyMJ" pitchFamily="2" charset="0"/>
              </a:rPr>
              <a:t>MINISTRY OF RAILWAYS,</a:t>
            </a:r>
          </a:p>
          <a:p>
            <a:r>
              <a:rPr lang="en-GB" b="1" dirty="0" smtClean="0">
                <a:latin typeface="Arial Rounded MT Bold" panose="020F0704030504030204" pitchFamily="34" charset="0"/>
                <a:cs typeface="SutonnyMJ" pitchFamily="2" charset="0"/>
              </a:rPr>
              <a:t>RAILBHABAN, DHAKA.</a:t>
            </a:r>
            <a:endParaRPr lang="en-GB" b="1" dirty="0">
              <a:latin typeface="Arial Rounded MT Bold" panose="020F0704030504030204" pitchFamily="34" charset="0"/>
              <a:cs typeface="SutonnyMJ" pitchFamily="2" charset="0"/>
            </a:endParaRPr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7275" y="1545220"/>
            <a:ext cx="1760258" cy="2060294"/>
          </a:xfrm>
          <a:prstGeom prst="roundRect">
            <a:avLst>
              <a:gd name="adj" fmla="val 11111"/>
            </a:avLst>
          </a:prstGeom>
          <a:solidFill>
            <a:schemeClr val="accent1"/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2034" y="92602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8221"/>
            <a:ext cx="4262512" cy="2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5978" y="652340"/>
            <a:ext cx="83352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17) What is </a:t>
            </a:r>
            <a:r>
              <a:rPr lang="en-GB" sz="2000" b="1" dirty="0">
                <a:latin typeface="Arial Rounded MT Bold" panose="020F0704030504030204" pitchFamily="34" charset="0"/>
              </a:rPr>
              <a:t>First Stop Signal (FSS)</a:t>
            </a:r>
            <a:r>
              <a:rPr lang="en-GB" sz="2000" dirty="0">
                <a:latin typeface="Arial Rounded MT Bold" panose="020F0704030504030204" pitchFamily="34" charset="0"/>
              </a:rPr>
              <a:t>?</a:t>
            </a:r>
          </a:p>
          <a:p>
            <a:pPr marL="400050" indent="-400050">
              <a:buAutoNum type="romanLcParenR"/>
            </a:pPr>
            <a:r>
              <a:rPr lang="en-GB" dirty="0" smtClean="0">
                <a:latin typeface="Arial Rounded MT Bold" panose="020F0704030504030204" pitchFamily="34" charset="0"/>
              </a:rPr>
              <a:t>A </a:t>
            </a:r>
            <a:r>
              <a:rPr lang="en-GB" dirty="0">
                <a:latin typeface="Arial Rounded MT Bold" panose="020F0704030504030204" pitchFamily="34" charset="0"/>
              </a:rPr>
              <a:t>Stop Signal </a:t>
            </a:r>
            <a:r>
              <a:rPr lang="en-GB" dirty="0" smtClean="0">
                <a:latin typeface="Arial Rounded MT Bold" panose="020F0704030504030204" pitchFamily="34" charset="0"/>
              </a:rPr>
              <a:t>that </a:t>
            </a:r>
            <a:r>
              <a:rPr lang="en-GB" dirty="0">
                <a:latin typeface="Arial Rounded MT Bold" panose="020F0704030504030204" pitchFamily="34" charset="0"/>
              </a:rPr>
              <a:t>comes first in the route of a Train at a Station when it </a:t>
            </a:r>
            <a:r>
              <a:rPr lang="en-GB" dirty="0" smtClean="0">
                <a:latin typeface="Arial Rounded MT Bold" panose="020F0704030504030204" pitchFamily="34" charset="0"/>
              </a:rPr>
              <a:t>is approaching </a:t>
            </a:r>
            <a:r>
              <a:rPr lang="en-GB" dirty="0">
                <a:latin typeface="Arial Rounded MT Bold" panose="020F0704030504030204" pitchFamily="34" charset="0"/>
              </a:rPr>
              <a:t>that Station is called </a:t>
            </a:r>
            <a:r>
              <a:rPr lang="en-GB" dirty="0" smtClean="0">
                <a:latin typeface="Arial Rounded MT Bold" panose="020F0704030504030204" pitchFamily="34" charset="0"/>
              </a:rPr>
              <a:t>a „First </a:t>
            </a:r>
            <a:r>
              <a:rPr lang="en-GB" dirty="0">
                <a:latin typeface="Arial Rounded MT Bold" panose="020F0704030504030204" pitchFamily="34" charset="0"/>
              </a:rPr>
              <a:t>Stop </a:t>
            </a:r>
            <a:r>
              <a:rPr lang="en-GB" dirty="0" smtClean="0">
                <a:latin typeface="Arial Rounded MT Bold" panose="020F0704030504030204" pitchFamily="34" charset="0"/>
              </a:rPr>
              <a:t>Signal.‟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ii) It controls the entry of the Train into the Station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18) What are the other </a:t>
            </a:r>
            <a:r>
              <a:rPr lang="en-GB" sz="2000" b="1" dirty="0">
                <a:latin typeface="Arial Rounded MT Bold" panose="020F0704030504030204" pitchFamily="34" charset="0"/>
              </a:rPr>
              <a:t>approved Means of Communication </a:t>
            </a:r>
            <a:r>
              <a:rPr lang="en-GB" sz="2000" dirty="0">
                <a:latin typeface="Arial Rounded MT Bold" panose="020F0704030504030204" pitchFamily="34" charset="0"/>
              </a:rPr>
              <a:t>for </a:t>
            </a:r>
            <a:r>
              <a:rPr lang="en-GB" sz="2000" dirty="0" smtClean="0">
                <a:latin typeface="Arial Rounded MT Bold" panose="020F0704030504030204" pitchFamily="34" charset="0"/>
              </a:rPr>
              <a:t>obtaining/granting </a:t>
            </a:r>
            <a:r>
              <a:rPr lang="en-GB" sz="2000" dirty="0">
                <a:latin typeface="Arial Rounded MT Bold" panose="020F0704030504030204" pitchFamily="34" charset="0"/>
              </a:rPr>
              <a:t>Line Clear in case of failure of Block </a:t>
            </a:r>
            <a:r>
              <a:rPr lang="en-GB" sz="2000" dirty="0" smtClean="0">
                <a:latin typeface="Arial Rounded MT Bold" panose="020F0704030504030204" pitchFamily="34" charset="0"/>
              </a:rPr>
              <a:t>Instrument/Track Circuit/Axle </a:t>
            </a:r>
            <a:r>
              <a:rPr lang="en-GB" sz="2000" dirty="0">
                <a:latin typeface="Arial Rounded MT Bold" panose="020F0704030504030204" pitchFamily="34" charset="0"/>
              </a:rPr>
              <a:t>Counter?</a:t>
            </a:r>
          </a:p>
          <a:p>
            <a:r>
              <a:rPr lang="en-GB" sz="2000" dirty="0" err="1">
                <a:latin typeface="Arial Rounded MT Bold" panose="020F0704030504030204" pitchFamily="34" charset="0"/>
              </a:rPr>
              <a:t>i</a:t>
            </a:r>
            <a:r>
              <a:rPr lang="en-GB" sz="2000" dirty="0">
                <a:latin typeface="Arial Rounded MT Bold" panose="020F0704030504030204" pitchFamily="34" charset="0"/>
              </a:rPr>
              <a:t>) Direct Means: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a) Telephone attached to the Block Instrument.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ii) Indirect Means: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Station to Station Fixed Phones.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Fixed phones such as Railway Auto Phone, </a:t>
            </a:r>
            <a:r>
              <a:rPr lang="en-GB" dirty="0" smtClean="0">
                <a:latin typeface="Arial Rounded MT Bold" panose="020F0704030504030204" pitchFamily="34" charset="0"/>
              </a:rPr>
              <a:t>Phone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c) Control Phone.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d) VHF Sets (Not as the sole means of communication where Passenger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Train runs).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1335" y="112039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5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9734" y="258213"/>
            <a:ext cx="901074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19) What </a:t>
            </a:r>
            <a:r>
              <a:rPr lang="en-GB" b="1" dirty="0">
                <a:latin typeface="Arial Rounded MT Bold" panose="020F0704030504030204" pitchFamily="34" charset="0"/>
              </a:rPr>
              <a:t>types of ATPs </a:t>
            </a:r>
            <a:r>
              <a:rPr lang="en-GB" dirty="0">
                <a:latin typeface="Arial Rounded MT Bold" panose="020F0704030504030204" pitchFamily="34" charset="0"/>
              </a:rPr>
              <a:t>are there?</a:t>
            </a:r>
          </a:p>
          <a:p>
            <a:r>
              <a:rPr lang="en-GB" sz="1600" dirty="0" err="1">
                <a:latin typeface="Arial Rounded MT Bold" panose="020F0704030504030204" pitchFamily="34" charset="0"/>
              </a:rPr>
              <a:t>i</a:t>
            </a:r>
            <a:r>
              <a:rPr lang="en-GB" sz="1600" dirty="0">
                <a:latin typeface="Arial Rounded MT Bold" panose="020F0704030504030204" pitchFamily="34" charset="0"/>
              </a:rPr>
              <a:t>) Tangible ATP - ATP from Token B.I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ii) Visible ATP - ATP from </a:t>
            </a:r>
            <a:r>
              <a:rPr lang="en-GB" sz="1600" dirty="0" smtClean="0">
                <a:latin typeface="Arial Rounded MT Bold" panose="020F0704030504030204" pitchFamily="34" charset="0"/>
              </a:rPr>
              <a:t>Token less </a:t>
            </a:r>
            <a:r>
              <a:rPr lang="en-GB" sz="1600" dirty="0">
                <a:latin typeface="Arial Rounded MT Bold" panose="020F0704030504030204" pitchFamily="34" charset="0"/>
              </a:rPr>
              <a:t>B.I/Track Circuit/Axle Counter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iii) Written ATP - ATP during failure of B.I / T.C / A.C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And in Abnormal Circumstances</a:t>
            </a:r>
            <a:r>
              <a:rPr lang="en-GB" sz="16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16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20) What is </a:t>
            </a:r>
            <a:r>
              <a:rPr lang="en-GB" dirty="0" smtClean="0">
                <a:latin typeface="Arial Rounded MT Bold" panose="020F0704030504030204" pitchFamily="34" charset="0"/>
              </a:rPr>
              <a:t>the „</a:t>
            </a:r>
            <a:r>
              <a:rPr lang="en-GB" b="1" dirty="0" smtClean="0">
                <a:latin typeface="Arial Rounded MT Bold" panose="020F0704030504030204" pitchFamily="34" charset="0"/>
              </a:rPr>
              <a:t>Main </a:t>
            </a:r>
            <a:r>
              <a:rPr lang="en-GB" b="1" dirty="0">
                <a:latin typeface="Arial Rounded MT Bold" panose="020F0704030504030204" pitchFamily="34" charset="0"/>
              </a:rPr>
              <a:t>Line‟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</a:t>
            </a:r>
            <a:r>
              <a:rPr lang="en-GB" dirty="0" smtClean="0">
                <a:latin typeface="Arial Rounded MT Bold" panose="020F0704030504030204" pitchFamily="34" charset="0"/>
              </a:rPr>
              <a:t>is generally </a:t>
            </a:r>
            <a:r>
              <a:rPr lang="en-GB" dirty="0">
                <a:latin typeface="Arial Rounded MT Bold" panose="020F0704030504030204" pitchFamily="34" charset="0"/>
              </a:rPr>
              <a:t>used for running through at a Station.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It includes the line </a:t>
            </a:r>
            <a:r>
              <a:rPr lang="en-GB" dirty="0" smtClean="0">
                <a:latin typeface="Arial Rounded MT Bold" panose="020F0704030504030204" pitchFamily="34" charset="0"/>
              </a:rPr>
              <a:t>available between stations.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21) What is </a:t>
            </a:r>
            <a:r>
              <a:rPr lang="en-GB" dirty="0" smtClean="0">
                <a:latin typeface="Arial Rounded MT Bold" panose="020F0704030504030204" pitchFamily="34" charset="0"/>
              </a:rPr>
              <a:t>a „</a:t>
            </a:r>
            <a:r>
              <a:rPr lang="en-GB" b="1" dirty="0" smtClean="0">
                <a:latin typeface="Arial Rounded MT Bold" panose="020F0704030504030204" pitchFamily="34" charset="0"/>
              </a:rPr>
              <a:t>Loop </a:t>
            </a:r>
            <a:r>
              <a:rPr lang="en-GB" b="1" dirty="0">
                <a:latin typeface="Arial Rounded MT Bold" panose="020F0704030504030204" pitchFamily="34" charset="0"/>
              </a:rPr>
              <a:t>Line‟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The lines taking off from </a:t>
            </a:r>
            <a:r>
              <a:rPr lang="en-GB" dirty="0" smtClean="0">
                <a:latin typeface="Arial Rounded MT Bold" panose="020F0704030504030204" pitchFamily="34" charset="0"/>
              </a:rPr>
              <a:t>the Main </a:t>
            </a:r>
            <a:r>
              <a:rPr lang="en-GB" dirty="0">
                <a:latin typeface="Arial Rounded MT Bold" panose="020F0704030504030204" pitchFamily="34" charset="0"/>
              </a:rPr>
              <a:t>Line at a Station are called Loop Lines.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These lines are used for Crossing / Precedence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22) What is „</a:t>
            </a:r>
            <a:r>
              <a:rPr lang="en-GB" b="1" dirty="0">
                <a:latin typeface="Arial Rounded MT Bold" panose="020F0704030504030204" pitchFamily="34" charset="0"/>
              </a:rPr>
              <a:t>Platform Line‟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The line nearest to </a:t>
            </a:r>
            <a:r>
              <a:rPr lang="en-GB" dirty="0" smtClean="0">
                <a:latin typeface="Arial Rounded MT Bold" panose="020F0704030504030204" pitchFamily="34" charset="0"/>
              </a:rPr>
              <a:t>the Platform is called the Platform </a:t>
            </a:r>
            <a:r>
              <a:rPr lang="en-GB" dirty="0">
                <a:latin typeface="Arial Rounded MT Bold" panose="020F0704030504030204" pitchFamily="34" charset="0"/>
              </a:rPr>
              <a:t>Line.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It may be </a:t>
            </a:r>
            <a:r>
              <a:rPr lang="en-GB" dirty="0" smtClean="0">
                <a:latin typeface="Arial Rounded MT Bold" panose="020F0704030504030204" pitchFamily="34" charset="0"/>
              </a:rPr>
              <a:t>the Main </a:t>
            </a:r>
            <a:r>
              <a:rPr lang="en-GB" dirty="0">
                <a:latin typeface="Arial Rounded MT Bold" panose="020F0704030504030204" pitchFamily="34" charset="0"/>
              </a:rPr>
              <a:t>Line or Loop Line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23) What is </a:t>
            </a:r>
            <a:r>
              <a:rPr lang="en-GB" b="1" dirty="0">
                <a:latin typeface="Arial Rounded MT Bold" panose="020F0704030504030204" pitchFamily="34" charset="0"/>
              </a:rPr>
              <a:t>„Running Line‟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If a line is governed by one or more Signals for Reception / Despatch /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The through of Trains is called the „Running Line.‟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ii) It includes „</a:t>
            </a:r>
            <a:r>
              <a:rPr lang="en-GB" b="1" dirty="0">
                <a:latin typeface="Arial Rounded MT Bold" panose="020F0704030504030204" pitchFamily="34" charset="0"/>
              </a:rPr>
              <a:t>Connections</a:t>
            </a:r>
            <a:r>
              <a:rPr lang="en-GB" dirty="0">
                <a:latin typeface="Arial Rounded MT Bold" panose="020F0704030504030204" pitchFamily="34" charset="0"/>
              </a:rPr>
              <a:t>‟.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It </a:t>
            </a:r>
            <a:r>
              <a:rPr lang="en-GB" dirty="0" smtClean="0">
                <a:latin typeface="Arial Rounded MT Bold" panose="020F0704030504030204" pitchFamily="34" charset="0"/>
              </a:rPr>
              <a:t>also includes the line available between stations.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4915" y="86815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0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8129" y="203890"/>
            <a:ext cx="87028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24) What is </a:t>
            </a:r>
            <a:r>
              <a:rPr lang="en-GB" b="1" dirty="0">
                <a:latin typeface="Arial Rounded MT Bold" panose="020F0704030504030204" pitchFamily="34" charset="0"/>
              </a:rPr>
              <a:t>„Connections‟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</a:t>
            </a:r>
            <a:r>
              <a:rPr lang="en-GB" b="1" dirty="0">
                <a:latin typeface="Arial Rounded MT Bold" panose="020F0704030504030204" pitchFamily="34" charset="0"/>
              </a:rPr>
              <a:t>Points and Crossings </a:t>
            </a:r>
            <a:r>
              <a:rPr lang="en-GB" dirty="0">
                <a:latin typeface="Arial Rounded MT Bold" panose="020F0704030504030204" pitchFamily="34" charset="0"/>
              </a:rPr>
              <a:t>/ other appliances used to connect a Running line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with other lines is called „Connections</a:t>
            </a:r>
            <a:r>
              <a:rPr lang="en-GB" dirty="0" smtClean="0">
                <a:latin typeface="Arial Rounded MT Bold" panose="020F0704030504030204" pitchFamily="34" charset="0"/>
              </a:rPr>
              <a:t>‟.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25) What is </a:t>
            </a:r>
            <a:r>
              <a:rPr lang="en-GB" b="1" dirty="0">
                <a:latin typeface="Arial Rounded MT Bold" panose="020F0704030504030204" pitchFamily="34" charset="0"/>
              </a:rPr>
              <a:t>Facing Point &amp; Trailing Point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Point is said to be Facing or Trailing according to </a:t>
            </a:r>
            <a:r>
              <a:rPr lang="en-GB" dirty="0" smtClean="0">
                <a:latin typeface="Arial Rounded MT Bold" panose="020F0704030504030204" pitchFamily="34" charset="0"/>
              </a:rPr>
              <a:t>the direction </a:t>
            </a:r>
            <a:r>
              <a:rPr lang="en-GB" dirty="0">
                <a:latin typeface="Arial Rounded MT Bold" panose="020F0704030504030204" pitchFamily="34" charset="0"/>
              </a:rPr>
              <a:t>of </a:t>
            </a:r>
            <a:r>
              <a:rPr lang="en-GB" dirty="0" smtClean="0">
                <a:latin typeface="Arial Rounded MT Bold" panose="020F0704030504030204" pitchFamily="34" charset="0"/>
              </a:rPr>
              <a:t>movement of </a:t>
            </a:r>
            <a:r>
              <a:rPr lang="en-GB" dirty="0">
                <a:latin typeface="Arial Rounded MT Bold" panose="020F0704030504030204" pitchFamily="34" charset="0"/>
              </a:rPr>
              <a:t>a Train or </a:t>
            </a:r>
            <a:r>
              <a:rPr lang="en-GB" dirty="0" smtClean="0">
                <a:latin typeface="Arial Rounded MT Bold" panose="020F0704030504030204" pitchFamily="34" charset="0"/>
              </a:rPr>
              <a:t>Vehicle.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ii) If a Point, when operated, </a:t>
            </a:r>
            <a:r>
              <a:rPr lang="en-GB" dirty="0" smtClean="0">
                <a:latin typeface="Arial Rounded MT Bold" panose="020F0704030504030204" pitchFamily="34" charset="0"/>
              </a:rPr>
              <a:t>can divert </a:t>
            </a:r>
            <a:r>
              <a:rPr lang="en-GB" dirty="0">
                <a:latin typeface="Arial Rounded MT Bold" panose="020F0704030504030204" pitchFamily="34" charset="0"/>
              </a:rPr>
              <a:t>a Train / Vehicles from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line on which it is running to </a:t>
            </a:r>
            <a:r>
              <a:rPr lang="en-GB" dirty="0" smtClean="0">
                <a:latin typeface="Arial Rounded MT Bold" panose="020F0704030504030204" pitchFamily="34" charset="0"/>
              </a:rPr>
              <a:t>any other </a:t>
            </a:r>
            <a:r>
              <a:rPr lang="en-GB" dirty="0">
                <a:latin typeface="Arial Rounded MT Bold" panose="020F0704030504030204" pitchFamily="34" charset="0"/>
              </a:rPr>
              <a:t>line, it is </a:t>
            </a:r>
            <a:r>
              <a:rPr lang="en-GB" dirty="0" smtClean="0">
                <a:latin typeface="Arial Rounded MT Bold" panose="020F0704030504030204" pitchFamily="34" charset="0"/>
              </a:rPr>
              <a:t>a „Facing Point.‟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26) What is </a:t>
            </a:r>
            <a:r>
              <a:rPr lang="en-GB" dirty="0" smtClean="0">
                <a:latin typeface="Arial Rounded MT Bold" panose="020F0704030504030204" pitchFamily="34" charset="0"/>
              </a:rPr>
              <a:t>the </a:t>
            </a:r>
            <a:r>
              <a:rPr lang="en-GB" b="1" dirty="0" smtClean="0">
                <a:latin typeface="Arial Rounded MT Bold" panose="020F0704030504030204" pitchFamily="34" charset="0"/>
              </a:rPr>
              <a:t>„Direction </a:t>
            </a:r>
            <a:r>
              <a:rPr lang="en-GB" b="1" dirty="0">
                <a:latin typeface="Arial Rounded MT Bold" panose="020F0704030504030204" pitchFamily="34" charset="0"/>
              </a:rPr>
              <a:t>of Traffic‟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On Double lines, it is the Direction for which </a:t>
            </a:r>
            <a:r>
              <a:rPr lang="en-GB" dirty="0" smtClean="0">
                <a:latin typeface="Arial Rounded MT Bold" panose="020F0704030504030204" pitchFamily="34" charset="0"/>
              </a:rPr>
              <a:t>the „Line is Signalled.‟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ii) On Single lines, it is the Direction established for the time being under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</a:t>
            </a:r>
            <a:r>
              <a:rPr lang="en-GB" b="1" dirty="0">
                <a:latin typeface="Arial Rounded MT Bold" panose="020F0704030504030204" pitchFamily="34" charset="0"/>
              </a:rPr>
              <a:t>System of working</a:t>
            </a:r>
            <a:r>
              <a:rPr lang="en-GB" dirty="0">
                <a:latin typeface="Arial Rounded MT Bold" panose="020F0704030504030204" pitchFamily="34" charset="0"/>
              </a:rPr>
              <a:t>, to allow </a:t>
            </a:r>
            <a:r>
              <a:rPr lang="en-GB" dirty="0" smtClean="0">
                <a:latin typeface="Arial Rounded MT Bold" panose="020F0704030504030204" pitchFamily="34" charset="0"/>
              </a:rPr>
              <a:t>the </a:t>
            </a:r>
            <a:r>
              <a:rPr lang="en-GB" b="1" dirty="0" smtClean="0">
                <a:latin typeface="Arial Rounded MT Bold" panose="020F0704030504030204" pitchFamily="34" charset="0"/>
              </a:rPr>
              <a:t>Train </a:t>
            </a:r>
            <a:r>
              <a:rPr lang="en-GB" dirty="0">
                <a:latin typeface="Arial Rounded MT Bold" panose="020F0704030504030204" pitchFamily="34" charset="0"/>
              </a:rPr>
              <a:t>to move in that direction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27) What is a </a:t>
            </a:r>
            <a:r>
              <a:rPr lang="en-GB" b="1" dirty="0">
                <a:latin typeface="Arial Rounded MT Bold" panose="020F0704030504030204" pitchFamily="34" charset="0"/>
              </a:rPr>
              <a:t>„Train‟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Train means a vehicle </a:t>
            </a:r>
            <a:r>
              <a:rPr lang="en-GB" dirty="0" smtClean="0">
                <a:latin typeface="Arial Rounded MT Bold" panose="020F0704030504030204" pitchFamily="34" charset="0"/>
              </a:rPr>
              <a:t>that </a:t>
            </a:r>
            <a:r>
              <a:rPr lang="en-GB" dirty="0">
                <a:latin typeface="Arial Rounded MT Bold" panose="020F0704030504030204" pitchFamily="34" charset="0"/>
              </a:rPr>
              <a:t>cannot </a:t>
            </a:r>
            <a:r>
              <a:rPr lang="en-GB" dirty="0" smtClean="0">
                <a:latin typeface="Arial Rounded MT Bold" panose="020F0704030504030204" pitchFamily="34" charset="0"/>
              </a:rPr>
              <a:t>readily lift off the Track.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ii) It may be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An Engine, with or without vehicles attached.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</a:t>
            </a:r>
            <a:r>
              <a:rPr lang="en-GB" dirty="0" smtClean="0">
                <a:latin typeface="Arial Rounded MT Bold" panose="020F0704030504030204" pitchFamily="34" charset="0"/>
              </a:rPr>
              <a:t>A self-propelled </a:t>
            </a:r>
            <a:r>
              <a:rPr lang="en-GB" dirty="0">
                <a:latin typeface="Arial Rounded MT Bold" panose="020F0704030504030204" pitchFamily="34" charset="0"/>
              </a:rPr>
              <a:t>vehicle, with or without a Trailer.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2972" y="57878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6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6493" y="150097"/>
            <a:ext cx="89693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28) What is a </a:t>
            </a:r>
            <a:r>
              <a:rPr lang="en-GB" b="1" dirty="0">
                <a:latin typeface="Arial Rounded MT Bold" panose="020F0704030504030204" pitchFamily="34" charset="0"/>
              </a:rPr>
              <a:t>„Goods Train‟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is a Train </a:t>
            </a:r>
            <a:r>
              <a:rPr lang="en-GB" dirty="0" smtClean="0">
                <a:latin typeface="Arial Rounded MT Bold" panose="020F0704030504030204" pitchFamily="34" charset="0"/>
              </a:rPr>
              <a:t>that </a:t>
            </a:r>
            <a:r>
              <a:rPr lang="en-GB" dirty="0">
                <a:latin typeface="Arial Rounded MT Bold" panose="020F0704030504030204" pitchFamily="34" charset="0"/>
              </a:rPr>
              <a:t>carries only Goods or Animals.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It does not include „Material Train</a:t>
            </a:r>
            <a:r>
              <a:rPr lang="en-GB" dirty="0" smtClean="0">
                <a:latin typeface="Arial Rounded MT Bold" panose="020F0704030504030204" pitchFamily="34" charset="0"/>
              </a:rPr>
              <a:t>‟.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29) What is a </a:t>
            </a:r>
            <a:r>
              <a:rPr lang="en-GB" b="1" dirty="0">
                <a:latin typeface="Arial Rounded MT Bold" panose="020F0704030504030204" pitchFamily="34" charset="0"/>
              </a:rPr>
              <a:t>„Material Train‟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A Departmental Train carrying only Railway Material is called „Material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Train‟.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Those Materials may be carried for </a:t>
            </a:r>
            <a:r>
              <a:rPr lang="en-GB" dirty="0" smtClean="0">
                <a:latin typeface="Arial Rounded MT Bold" panose="020F0704030504030204" pitchFamily="34" charset="0"/>
              </a:rPr>
              <a:t>the execution </a:t>
            </a:r>
            <a:r>
              <a:rPr lang="en-GB" dirty="0">
                <a:latin typeface="Arial Rounded MT Bold" panose="020F0704030504030204" pitchFamily="34" charset="0"/>
              </a:rPr>
              <a:t>of any work within „Station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Limits‟ or in between Stations.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It includes the Train returning after unloading of Railway Material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30) What is a </a:t>
            </a:r>
            <a:r>
              <a:rPr lang="en-GB" b="1" dirty="0">
                <a:latin typeface="Arial Rounded MT Bold" panose="020F0704030504030204" pitchFamily="34" charset="0"/>
              </a:rPr>
              <a:t>„Passenger Train‟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is a Train </a:t>
            </a:r>
            <a:r>
              <a:rPr lang="en-GB" dirty="0" smtClean="0">
                <a:latin typeface="Arial Rounded MT Bold" panose="020F0704030504030204" pitchFamily="34" charset="0"/>
              </a:rPr>
              <a:t>that </a:t>
            </a:r>
            <a:r>
              <a:rPr lang="en-GB" dirty="0">
                <a:latin typeface="Arial Rounded MT Bold" panose="020F0704030504030204" pitchFamily="34" charset="0"/>
              </a:rPr>
              <a:t>carries only Passengers and Coaching Traffic.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It includes „Troop </a:t>
            </a:r>
            <a:r>
              <a:rPr lang="en-GB" dirty="0" smtClean="0">
                <a:latin typeface="Arial Rounded MT Bold" panose="020F0704030504030204" pitchFamily="34" charset="0"/>
              </a:rPr>
              <a:t>Train.‟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31</a:t>
            </a:r>
            <a:r>
              <a:rPr lang="en-GB" dirty="0">
                <a:latin typeface="Arial Rounded MT Bold" panose="020F0704030504030204" pitchFamily="34" charset="0"/>
              </a:rPr>
              <a:t>) What is „</a:t>
            </a:r>
            <a:r>
              <a:rPr lang="en-GB" b="1" dirty="0">
                <a:latin typeface="Arial Rounded MT Bold" panose="020F0704030504030204" pitchFamily="34" charset="0"/>
              </a:rPr>
              <a:t>Running Train‟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is a Train </a:t>
            </a:r>
            <a:r>
              <a:rPr lang="en-GB" dirty="0" smtClean="0">
                <a:latin typeface="Arial Rounded MT Bold" panose="020F0704030504030204" pitchFamily="34" charset="0"/>
              </a:rPr>
              <a:t>that </a:t>
            </a:r>
            <a:r>
              <a:rPr lang="en-GB" dirty="0">
                <a:latin typeface="Arial Rounded MT Bold" panose="020F0704030504030204" pitchFamily="34" charset="0"/>
              </a:rPr>
              <a:t>has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been started with an ATP and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not completed its Journey.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If a Train enters the Block Section without ATP, it will be treated as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„Runaway Train</a:t>
            </a:r>
            <a:r>
              <a:rPr lang="en-GB" dirty="0" smtClean="0">
                <a:latin typeface="Arial Rounded MT Bold" panose="020F0704030504030204" pitchFamily="34" charset="0"/>
              </a:rPr>
              <a:t>‟.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48" y="92602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" y="54154"/>
            <a:ext cx="90429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latin typeface="Arial Rounded MT Bold" panose="020F0704030504030204" pitchFamily="34" charset="0"/>
              </a:rPr>
              <a:t>32) What is </a:t>
            </a:r>
            <a:r>
              <a:rPr lang="en-GB" sz="1700" dirty="0" smtClean="0">
                <a:latin typeface="Arial Rounded MT Bold" panose="020F0704030504030204" pitchFamily="34" charset="0"/>
              </a:rPr>
              <a:t>a Level Crossing (LC) &amp; an </a:t>
            </a:r>
            <a:r>
              <a:rPr lang="en-GB" sz="1700" b="1" dirty="0" smtClean="0">
                <a:latin typeface="Arial Rounded MT Bold" panose="020F0704030504030204" pitchFamily="34" charset="0"/>
              </a:rPr>
              <a:t>LC </a:t>
            </a:r>
            <a:r>
              <a:rPr lang="en-GB" sz="1700" b="1" dirty="0">
                <a:latin typeface="Arial Rounded MT Bold" panose="020F0704030504030204" pitchFamily="34" charset="0"/>
              </a:rPr>
              <a:t>Gate</a:t>
            </a:r>
            <a:r>
              <a:rPr lang="en-GB" sz="1700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LC </a:t>
            </a:r>
            <a:r>
              <a:rPr lang="en-GB" sz="1700" dirty="0" smtClean="0">
                <a:latin typeface="Arial Rounded MT Bold" panose="020F0704030504030204" pitchFamily="34" charset="0"/>
              </a:rPr>
              <a:t>is </a:t>
            </a:r>
            <a:r>
              <a:rPr lang="en-GB" sz="1700" dirty="0">
                <a:latin typeface="Arial Rounded MT Bold" panose="020F0704030504030204" pitchFamily="34" charset="0"/>
              </a:rPr>
              <a:t>where </a:t>
            </a:r>
            <a:r>
              <a:rPr lang="en-GB" sz="1700" dirty="0" smtClean="0">
                <a:latin typeface="Arial Rounded MT Bold" panose="020F0704030504030204" pitchFamily="34" charset="0"/>
              </a:rPr>
              <a:t>the Railway </a:t>
            </a:r>
            <a:r>
              <a:rPr lang="en-GB" sz="1700" dirty="0">
                <a:latin typeface="Arial Rounded MT Bold" panose="020F0704030504030204" pitchFamily="34" charset="0"/>
              </a:rPr>
              <a:t>Track &amp; Road intersect at </a:t>
            </a:r>
            <a:r>
              <a:rPr lang="en-GB" sz="1700" dirty="0" smtClean="0">
                <a:latin typeface="Arial Rounded MT Bold" panose="020F0704030504030204" pitchFamily="34" charset="0"/>
              </a:rPr>
              <a:t>the same </a:t>
            </a:r>
            <a:r>
              <a:rPr lang="en-GB" sz="1700" dirty="0">
                <a:latin typeface="Arial Rounded MT Bold" panose="020F0704030504030204" pitchFamily="34" charset="0"/>
              </a:rPr>
              <a:t>level.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ii) LC Gate means a movable barrier used to close across the Road at LC.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iii) LC Gate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a) includes a Chain and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b) </a:t>
            </a:r>
            <a:r>
              <a:rPr lang="en-GB" sz="1700" dirty="0" smtClean="0">
                <a:latin typeface="Arial Rounded MT Bold" panose="020F0704030504030204" pitchFamily="34" charset="0"/>
              </a:rPr>
              <a:t>does not include </a:t>
            </a:r>
            <a:r>
              <a:rPr lang="en-GB" sz="1700" dirty="0">
                <a:latin typeface="Arial Rounded MT Bold" panose="020F0704030504030204" pitchFamily="34" charset="0"/>
              </a:rPr>
              <a:t>a Wicket or Turnstile used for Pedestrians</a:t>
            </a:r>
            <a:r>
              <a:rPr lang="en-GB" sz="17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GB" sz="1700" dirty="0" smtClean="0">
                <a:latin typeface="Arial Rounded MT Bold" panose="020F0704030504030204" pitchFamily="34" charset="0"/>
              </a:rPr>
              <a:t>33</a:t>
            </a:r>
            <a:r>
              <a:rPr lang="en-GB" sz="1700" dirty="0">
                <a:latin typeface="Arial Rounded MT Bold" panose="020F0704030504030204" pitchFamily="34" charset="0"/>
              </a:rPr>
              <a:t>) Who is </a:t>
            </a:r>
            <a:r>
              <a:rPr lang="en-GB" sz="1700" dirty="0" smtClean="0">
                <a:latin typeface="Arial Rounded MT Bold" panose="020F0704030504030204" pitchFamily="34" charset="0"/>
              </a:rPr>
              <a:t>the </a:t>
            </a:r>
            <a:r>
              <a:rPr lang="en-GB" sz="1700" b="1" dirty="0" smtClean="0">
                <a:latin typeface="Arial Rounded MT Bold" panose="020F0704030504030204" pitchFamily="34" charset="0"/>
              </a:rPr>
              <a:t>Station </a:t>
            </a:r>
            <a:r>
              <a:rPr lang="en-GB" sz="1700" b="1" dirty="0">
                <a:latin typeface="Arial Rounded MT Bold" panose="020F0704030504030204" pitchFamily="34" charset="0"/>
              </a:rPr>
              <a:t>Master</a:t>
            </a:r>
            <a:r>
              <a:rPr lang="en-GB" sz="1700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SM is a person on duty at a Station.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He is responsible for </a:t>
            </a:r>
            <a:r>
              <a:rPr lang="en-GB" sz="1700" dirty="0" smtClean="0">
                <a:latin typeface="Arial Rounded MT Bold" panose="020F0704030504030204" pitchFamily="34" charset="0"/>
              </a:rPr>
              <a:t>the safe </a:t>
            </a:r>
            <a:r>
              <a:rPr lang="en-GB" sz="1700" dirty="0">
                <a:latin typeface="Arial Rounded MT Bold" panose="020F0704030504030204" pitchFamily="34" charset="0"/>
              </a:rPr>
              <a:t>working of Traffic within Station Limits.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ii) He is </a:t>
            </a:r>
            <a:r>
              <a:rPr lang="en-GB" sz="1700" dirty="0" smtClean="0">
                <a:latin typeface="Arial Rounded MT Bold" panose="020F0704030504030204" pitchFamily="34" charset="0"/>
              </a:rPr>
              <a:t>a person in charge of working on </a:t>
            </a:r>
            <a:r>
              <a:rPr lang="en-GB" sz="1700" dirty="0">
                <a:latin typeface="Arial Rounded MT Bold" panose="020F0704030504030204" pitchFamily="34" charset="0"/>
              </a:rPr>
              <a:t>any Signals at his Station.</a:t>
            </a:r>
          </a:p>
          <a:p>
            <a:r>
              <a:rPr lang="en-GB" sz="1700" b="1" dirty="0">
                <a:latin typeface="Arial Rounded MT Bold" panose="020F0704030504030204" pitchFamily="34" charset="0"/>
              </a:rPr>
              <a:t>iii) </a:t>
            </a:r>
            <a:r>
              <a:rPr lang="en-GB" sz="1700" dirty="0">
                <a:latin typeface="Arial Rounded MT Bold" panose="020F0704030504030204" pitchFamily="34" charset="0"/>
              </a:rPr>
              <a:t>He is responsible for </a:t>
            </a:r>
            <a:r>
              <a:rPr lang="en-GB" sz="1700" dirty="0" smtClean="0">
                <a:latin typeface="Arial Rounded MT Bold" panose="020F0704030504030204" pitchFamily="34" charset="0"/>
              </a:rPr>
              <a:t>the safe </a:t>
            </a:r>
            <a:r>
              <a:rPr lang="en-GB" sz="1700" dirty="0">
                <a:latin typeface="Arial Rounded MT Bold" panose="020F0704030504030204" pitchFamily="34" charset="0"/>
              </a:rPr>
              <a:t>working of Trains under the </a:t>
            </a:r>
            <a:r>
              <a:rPr lang="en-GB" sz="1700" b="1" dirty="0">
                <a:latin typeface="Arial Rounded MT Bold" panose="020F0704030504030204" pitchFamily="34" charset="0"/>
              </a:rPr>
              <a:t>System of</a:t>
            </a:r>
          </a:p>
          <a:p>
            <a:r>
              <a:rPr lang="en-GB" sz="1700" b="1" dirty="0">
                <a:latin typeface="Arial Rounded MT Bold" panose="020F0704030504030204" pitchFamily="34" charset="0"/>
              </a:rPr>
              <a:t>Working.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34) Who is </a:t>
            </a:r>
            <a:r>
              <a:rPr lang="en-GB" sz="1700" dirty="0" smtClean="0">
                <a:latin typeface="Arial Rounded MT Bold" panose="020F0704030504030204" pitchFamily="34" charset="0"/>
              </a:rPr>
              <a:t>the </a:t>
            </a:r>
            <a:r>
              <a:rPr lang="en-GB" sz="1700" b="1" dirty="0" smtClean="0">
                <a:latin typeface="Arial Rounded MT Bold" panose="020F0704030504030204" pitchFamily="34" charset="0"/>
              </a:rPr>
              <a:t>Controller </a:t>
            </a:r>
            <a:r>
              <a:rPr lang="en-GB" sz="1700" dirty="0">
                <a:latin typeface="Arial Rounded MT Bold" panose="020F0704030504030204" pitchFamily="34" charset="0"/>
              </a:rPr>
              <a:t>or </a:t>
            </a:r>
            <a:r>
              <a:rPr lang="en-GB" sz="1700" b="1" dirty="0">
                <a:latin typeface="Arial Rounded MT Bold" panose="020F0704030504030204" pitchFamily="34" charset="0"/>
              </a:rPr>
              <a:t>Section Controller</a:t>
            </a:r>
            <a:r>
              <a:rPr lang="en-GB" sz="1700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</a:t>
            </a:r>
            <a:r>
              <a:rPr lang="en-GB" sz="1700" dirty="0" smtClean="0">
                <a:latin typeface="Arial Rounded MT Bold" panose="020F0704030504030204" pitchFamily="34" charset="0"/>
              </a:rPr>
              <a:t>The controller </a:t>
            </a:r>
            <a:r>
              <a:rPr lang="en-GB" sz="1700" dirty="0">
                <a:latin typeface="Arial Rounded MT Bold" panose="020F0704030504030204" pitchFamily="34" charset="0"/>
              </a:rPr>
              <a:t>is responsible for regulating the Traffic (like Crossing,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Precedence, Ordering of Goods Train, </a:t>
            </a:r>
            <a:r>
              <a:rPr lang="en-GB" sz="1700" dirty="0" smtClean="0">
                <a:latin typeface="Arial Rounded MT Bold" panose="020F0704030504030204" pitchFamily="34" charset="0"/>
              </a:rPr>
              <a:t>etc.) in a Railway Section.</a:t>
            </a:r>
            <a:endParaRPr lang="en-GB" sz="1700" dirty="0">
              <a:latin typeface="Arial Rounded MT Bold" panose="020F0704030504030204" pitchFamily="34" charset="0"/>
            </a:endParaRPr>
          </a:p>
          <a:p>
            <a:r>
              <a:rPr lang="en-GB" sz="1700" dirty="0">
                <a:latin typeface="Arial Rounded MT Bold" panose="020F0704030504030204" pitchFamily="34" charset="0"/>
              </a:rPr>
              <a:t>ii) He is provided with </a:t>
            </a:r>
            <a:r>
              <a:rPr lang="en-GB" sz="1700" dirty="0" smtClean="0">
                <a:latin typeface="Arial Rounded MT Bold" panose="020F0704030504030204" pitchFamily="34" charset="0"/>
              </a:rPr>
              <a:t>a speech communication system to contact SMs at all the stations in the section under </a:t>
            </a:r>
            <a:r>
              <a:rPr lang="en-GB" sz="1700" dirty="0">
                <a:latin typeface="Arial Rounded MT Bold" panose="020F0704030504030204" pitchFamily="34" charset="0"/>
              </a:rPr>
              <a:t>his control.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35) Who is </a:t>
            </a:r>
            <a:r>
              <a:rPr lang="en-GB" sz="1700" b="1" dirty="0">
                <a:latin typeface="Arial Rounded MT Bold" panose="020F0704030504030204" pitchFamily="34" charset="0"/>
              </a:rPr>
              <a:t>Guard</a:t>
            </a:r>
            <a:r>
              <a:rPr lang="en-GB" sz="1700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A Railway Servant </a:t>
            </a:r>
            <a:r>
              <a:rPr lang="en-GB" sz="1700" dirty="0" smtClean="0">
                <a:latin typeface="Arial Rounded MT Bold" panose="020F0704030504030204" pitchFamily="34" charset="0"/>
              </a:rPr>
              <a:t>on a </a:t>
            </a:r>
            <a:r>
              <a:rPr lang="en-GB" sz="1700" dirty="0">
                <a:latin typeface="Arial Rounded MT Bold" panose="020F0704030504030204" pitchFamily="34" charset="0"/>
              </a:rPr>
              <a:t>Train is called </a:t>
            </a:r>
            <a:r>
              <a:rPr lang="en-GB" sz="1700" dirty="0" smtClean="0">
                <a:latin typeface="Arial Rounded MT Bold" panose="020F0704030504030204" pitchFamily="34" charset="0"/>
              </a:rPr>
              <a:t>a guard.</a:t>
            </a:r>
            <a:endParaRPr lang="en-GB" sz="1700" dirty="0">
              <a:latin typeface="Arial Rounded MT Bold" panose="020F0704030504030204" pitchFamily="34" charset="0"/>
            </a:endParaRPr>
          </a:p>
          <a:p>
            <a:r>
              <a:rPr lang="en-GB" sz="1700" dirty="0">
                <a:latin typeface="Arial Rounded MT Bold" panose="020F0704030504030204" pitchFamily="34" charset="0"/>
              </a:rPr>
              <a:t>ii) It includes </a:t>
            </a:r>
            <a:r>
              <a:rPr lang="en-GB" sz="1700" dirty="0" smtClean="0">
                <a:latin typeface="Arial Rounded MT Bold" panose="020F0704030504030204" pitchFamily="34" charset="0"/>
              </a:rPr>
              <a:t>any other </a:t>
            </a:r>
            <a:r>
              <a:rPr lang="en-GB" sz="1700" dirty="0">
                <a:latin typeface="Arial Rounded MT Bold" panose="020F0704030504030204" pitchFamily="34" charset="0"/>
              </a:rPr>
              <a:t>Railway Servant who is performing the duties of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Guard for the time being</a:t>
            </a:r>
            <a:r>
              <a:rPr lang="en-GB" sz="17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36) Who is </a:t>
            </a:r>
            <a:r>
              <a:rPr lang="en-GB" sz="1700" b="1" dirty="0">
                <a:latin typeface="Arial Rounded MT Bold" panose="020F0704030504030204" pitchFamily="34" charset="0"/>
              </a:rPr>
              <a:t>Loco </a:t>
            </a:r>
            <a:r>
              <a:rPr lang="en-GB" sz="1700" b="1" dirty="0" smtClean="0">
                <a:latin typeface="Arial Rounded MT Bold" panose="020F0704030504030204" pitchFamily="34" charset="0"/>
              </a:rPr>
              <a:t>Master</a:t>
            </a:r>
            <a:r>
              <a:rPr lang="en-GB" sz="1700" dirty="0" smtClean="0">
                <a:latin typeface="Arial Rounded MT Bold" panose="020F0704030504030204" pitchFamily="34" charset="0"/>
              </a:rPr>
              <a:t>?</a:t>
            </a:r>
            <a:endParaRPr lang="en-GB" sz="1700" dirty="0">
              <a:latin typeface="Arial Rounded MT Bold" panose="020F0704030504030204" pitchFamily="34" charset="0"/>
            </a:endParaRPr>
          </a:p>
          <a:p>
            <a:r>
              <a:rPr lang="en-GB" sz="1700" dirty="0">
                <a:latin typeface="Arial Rounded MT Bold" panose="020F0704030504030204" pitchFamily="34" charset="0"/>
              </a:rPr>
              <a:t>Loco </a:t>
            </a:r>
            <a:r>
              <a:rPr lang="en-GB" sz="1700" dirty="0" smtClean="0">
                <a:latin typeface="Arial Rounded MT Bold" panose="020F0704030504030204" pitchFamily="34" charset="0"/>
              </a:rPr>
              <a:t>Master means An </a:t>
            </a:r>
            <a:r>
              <a:rPr lang="en-GB" sz="1700" dirty="0">
                <a:latin typeface="Arial Rounded MT Bold" panose="020F0704030504030204" pitchFamily="34" charset="0"/>
              </a:rPr>
              <a:t>Engine Driver (or)</a:t>
            </a:r>
          </a:p>
          <a:p>
            <a:r>
              <a:rPr lang="en-GB" sz="1700" dirty="0" smtClean="0">
                <a:latin typeface="Arial Rounded MT Bold" panose="020F0704030504030204" pitchFamily="34" charset="0"/>
              </a:rPr>
              <a:t>ii)A competent railway  servant in charge of the locomotives and driving a train.</a:t>
            </a:r>
            <a:endParaRPr lang="en-GB" sz="17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1527" y="115751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3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545" y="137654"/>
            <a:ext cx="900615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wbivcËv</a:t>
            </a:r>
            <a:r>
              <a:rPr lang="en-US" sz="20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wewagvjv</a:t>
            </a:r>
            <a:r>
              <a:rPr lang="en-US" sz="20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 Rules)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AvBb-1890(1890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mv‡ji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9 b¤^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AvBb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47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avivq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cÖ`Ë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ÿgZve‡j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miKvi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KZ©„K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cÖYxZ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wbivc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‡`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PjvP‡ji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cÖ‡qvRbxq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wbqgvejx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Z`vaxb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ÿgZve‡j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cÖkvmb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KZ…©K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cÖYxZ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wbqgvejx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PvKzixi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kZ©vejx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`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vwqZ¡ejx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gvZve‡K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GKRb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Kg©Pvix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Aek</a:t>
            </a:r>
            <a:r>
              <a:rPr lang="en-US" sz="1400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ই</a:t>
            </a:r>
            <a:r>
              <a:rPr lang="en-US" sz="1400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wb¤œwjwLZ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wbivcËv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weavbvejx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cwicvjb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g‡b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Pj‡Z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eva</a:t>
            </a:r>
            <a:r>
              <a:rPr lang="en-US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Rules)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2|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mvewmwWqvix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Subsidiary Rules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3| †¯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úkvj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BbóªvKkbm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Instructions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4|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Aby‡gvw`Z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†¯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úkvj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BbóªvKkbm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Special Instructions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5| </a:t>
            </a:r>
            <a:r>
              <a:rPr lang="en-US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স্ট</a:t>
            </a:r>
            <a:r>
              <a:rPr lang="en-US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kb</a:t>
            </a:r>
            <a:r>
              <a:rPr lang="en-US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IqvwK©s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Station Working Rules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6|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wWcvU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©‡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g›Uvj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mvK©yjvim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AW©vim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BZ¨vw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`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Departmental Circulars, Orders, etc.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)|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iæjm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Rules-GRs):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MYcÖRvZš¿x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evsjv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‡`k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miKv‡i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c‡ÿ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wRAviGm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ˆ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Zix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n‡q‡Q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mv‡eK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evW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ZrKvjxb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hvM‡hvM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gš¿Yvjq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KZ©„K|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2.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cÖ_g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cÖYxZ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nq 1907,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ms‡kvab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nq 1929,(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cyivZb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Avmvg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†e½j †ijI‡q-Gwe,1930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cyivZb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BóvY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†e½j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Bwe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1963,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cyivZb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cvwK¯Ívb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BóvY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ijI‡q-wcB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KZ…©K|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eZ©gvb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ms‡kvab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nq 1981,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evsjv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‡`k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weAvi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KZ©„K|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wbivcËvi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mv‡_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Acv‡ik‡bi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R‡b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 ‡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gŠwjK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bxwZgvjv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mnKv‡i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Bnv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cÖYxZ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n‡q‡Q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Basic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Principles for Safe Train Operations).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3892" y="69452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4064" y="151510"/>
            <a:ext cx="89050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5. †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iæj‡K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Kvb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fv‡eB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AeÁv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j•Nb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Kiv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hv‡e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be violated at any 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cost.)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Bnv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evsjv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‡`k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Dfq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Rv‡bi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mgfv‡e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cÖ‡hvR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¨|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Bnv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evì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jUv‡i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gyw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`ªZ|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8. ‡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eB‡q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363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wU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wewa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wjwce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×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gvU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wU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Aa¨v‡q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3wU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cvU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LÛ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Av‡Q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9. ‡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eB‡qi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RULES FOR THE GUIDANCE OF RAIWAY STAFF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cÖ‡Z¨K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c„ôvi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evg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w`‡K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b¤^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¸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D‡jøL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i‡q‡Q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10. G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eB‡qi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Part-1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PvÞvi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Aa¨vq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¸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wb¤œiƒc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Preliminary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2. Signaling and Interlocking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A. General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B. Description of fixed signals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C. Provision of fixed signals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D. working of signals and Points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E. Fixing, altering or removing signals, points, etc.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F. Defective signals, points, etc.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G. Detention of trains on running lines.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H. Hand and Banner Flag signals.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L. Detonating signals.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J. Additional rules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signal.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214" y="46303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6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7067" y="55129"/>
            <a:ext cx="8330690" cy="675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Working of trains generally.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A. Timing and speed of trains.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B. Attendance, 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discipline, 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equipment of staff working trains.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C. Precautions before starting trains.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D. Duties of staff working trains during 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journey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E. Duties of staff on arrival of trains.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F. Train lights and tail-boards.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G. Shunting and securing of vehicles.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H. Ballast trains.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I. Proper running line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J. Private Engine and Vehicles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Accidents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5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Additional Rules applying to railway staff generally.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Additional Rules applying to Station Masters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7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Permanent way or Works.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Gatemen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9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System of 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10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Absolute Block System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The Automatic Block 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12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Section Clear System.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The following Train System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14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Centralized Traffic Control System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The Pilot Guard System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16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One- Engine Only system.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 Use of electrical instruments on double lines.</a:t>
            </a:r>
            <a:endParaRPr lang="en-GB" sz="1400" dirty="0">
              <a:latin typeface="Arial Rounded MT Bold" panose="020F07040305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 Use of electrical instruments on single lines.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933" y="55129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2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45713" y="285832"/>
            <a:ext cx="7981471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Part-2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RULES FOR THE GUIDANCE OF THE PUBLIC AND RAILWAY OFFICIALS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Chapter -1 Carriage of Passengers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Chapter -2 Offences by passengers and other persons.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Chapter-3 Penalties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Part-3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RULES  RELATING TO OFFENSIVE DANGEROUS GOODS.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-1 Definitions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Chapter-2 (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Carriage of offensive goods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(ii) Carriage of dangerous goods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 part – I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 part - II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 part – III</a:t>
            </a:r>
            <a:endParaRPr lang="en-GB" dirty="0"/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8146" y="7170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1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41118" y="-26372"/>
            <a:ext cx="7751722" cy="466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SUBSIDIARY RULES (SR) :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SRs </a:t>
            </a:r>
            <a:r>
              <a:rPr lang="en-US" sz="17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Bmy</a:t>
            </a: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sz="17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Kiv</a:t>
            </a: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n‡q‡Q</a:t>
            </a: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ZrKvjxb</a:t>
            </a: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sz="17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sz="1700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evW</a:t>
            </a:r>
            <a:r>
              <a:rPr lang="en-US" sz="1700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KZ©„K, 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2. 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Bnv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iæ‡ji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e¨vL¨v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¯’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vbxq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cÖ‡qvRbxqZvi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welq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m¤ú‡K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cwi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®‹vi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aviYv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‡`q,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Bnv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Rbv‡ij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iæ‡ji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mv‡_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mvgÄm¨c~Y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ˆ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ecixZ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A_©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wRGm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iæ‡ji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Kvb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wewa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j•Nb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K‡i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BnvI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mgMÖ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evsjv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‡`k †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sz="1700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cÖ‡hvR</a:t>
            </a:r>
            <a:r>
              <a:rPr lang="en-US" sz="1700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wRGm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iæ‡ji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bx‡P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e¨vL¨v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mnKv‡i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mvBmwWqvix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iæj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wjwce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Ï</a:t>
            </a:r>
            <a:r>
              <a:rPr lang="en-US" sz="1700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n‡q‡Q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wRGm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iæ‡ji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b¤^‡ii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mv‡_B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GmAvi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wcÖwd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w`‡q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Zvnv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ewY©Z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n‡q‡Q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7. Gm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†h †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Kvb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ms‡kvab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A_ivBRW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Awdmvi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KZ…©K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nq|</a:t>
            </a: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cÖvq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mKj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Gm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AviB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evsjv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‡`k †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ijI‡qi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en-US" sz="1700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sz="1700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BDwbdvBW</a:t>
            </a:r>
            <a:r>
              <a:rPr lang="en-US" sz="1700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</a:p>
          <a:p>
            <a:r>
              <a:rPr lang="en-US" sz="1700" b="1" dirty="0"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1700" b="1" dirty="0" err="1">
                <a:latin typeface="SutonnyMJ" pitchFamily="2" charset="0"/>
                <a:cs typeface="SutonnyMJ" pitchFamily="2" charset="0"/>
              </a:rPr>
              <a:t>úkvj</a:t>
            </a:r>
            <a:r>
              <a:rPr lang="en-US" sz="1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b="1" dirty="0" err="1">
                <a:latin typeface="SutonnyMJ" pitchFamily="2" charset="0"/>
                <a:cs typeface="SutonnyMJ" pitchFamily="2" charset="0"/>
              </a:rPr>
              <a:t>BbóªvKkbm</a:t>
            </a:r>
            <a:r>
              <a:rPr lang="en-US" sz="1700" b="1" dirty="0">
                <a:latin typeface="SutonnyMJ" pitchFamily="2" charset="0"/>
                <a:cs typeface="SutonnyMJ" pitchFamily="2" charset="0"/>
              </a:rPr>
              <a:t> t  ‡¯</a:t>
            </a:r>
            <a:r>
              <a:rPr lang="en-US" sz="1700" b="1" dirty="0" err="1">
                <a:latin typeface="SutonnyMJ" pitchFamily="2" charset="0"/>
                <a:cs typeface="SutonnyMJ" pitchFamily="2" charset="0"/>
              </a:rPr>
              <a:t>úkvj</a:t>
            </a:r>
            <a:r>
              <a:rPr lang="en-US" sz="1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b="1" dirty="0" err="1">
                <a:latin typeface="SutonnyMJ" pitchFamily="2" charset="0"/>
                <a:cs typeface="SutonnyMJ" pitchFamily="2" charset="0"/>
              </a:rPr>
              <a:t>BbóªvKkbm</a:t>
            </a:r>
            <a:r>
              <a:rPr lang="en-US" sz="1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1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b="1" dirty="0" err="1">
                <a:latin typeface="SutonnyMJ" pitchFamily="2" charset="0"/>
                <a:cs typeface="SutonnyMJ" pitchFamily="2" charset="0"/>
              </a:rPr>
              <a:t>wb¤œiƒc</a:t>
            </a:r>
            <a:r>
              <a:rPr lang="en-US" sz="1700" b="1" dirty="0">
                <a:latin typeface="SutonnyMJ" pitchFamily="2" charset="0"/>
                <a:cs typeface="SutonnyMJ" pitchFamily="2" charset="0"/>
              </a:rPr>
              <a:t> ;</a:t>
            </a:r>
            <a:endParaRPr lang="en-GB" sz="1700" dirty="0">
              <a:latin typeface="SutonnyMJ" pitchFamily="2" charset="0"/>
              <a:cs typeface="SutonnyMJ" pitchFamily="2" charset="0"/>
            </a:endParaRPr>
          </a:p>
          <a:p>
            <a:r>
              <a:rPr lang="en-US" sz="1700" dirty="0">
                <a:latin typeface="SutonnyMJ" pitchFamily="2" charset="0"/>
                <a:cs typeface="SutonnyMJ" pitchFamily="2" charset="0"/>
              </a:rPr>
              <a:t>  K.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A_ivBRW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Awdmvi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KZ©©„K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Bmy¨K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…Z</a:t>
            </a:r>
            <a:endParaRPr lang="en-GB" sz="1700" dirty="0">
              <a:latin typeface="SutonnyMJ" pitchFamily="2" charset="0"/>
              <a:cs typeface="SutonnyMJ" pitchFamily="2" charset="0"/>
            </a:endParaRPr>
          </a:p>
          <a:p>
            <a:r>
              <a:rPr lang="en-US" sz="1700" dirty="0">
                <a:latin typeface="SutonnyMJ" pitchFamily="2" charset="0"/>
                <a:cs typeface="SutonnyMJ" pitchFamily="2" charset="0"/>
              </a:rPr>
              <a:t>  L.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RvixK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…Z</a:t>
            </a:r>
            <a:endParaRPr lang="en-GB" sz="1700" dirty="0">
              <a:latin typeface="SutonnyMJ" pitchFamily="2" charset="0"/>
              <a:cs typeface="SutonnyMJ" pitchFamily="2" charset="0"/>
            </a:endParaRPr>
          </a:p>
          <a:p>
            <a:r>
              <a:rPr lang="en-US" sz="1700" dirty="0">
                <a:latin typeface="SutonnyMJ" pitchFamily="2" charset="0"/>
                <a:cs typeface="SutonnyMJ" pitchFamily="2" charset="0"/>
              </a:rPr>
              <a:t>  M.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cÖÿvcU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we‡ePbvq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†¯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úkvj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 smtClean="0">
                <a:latin typeface="SutonnyMJ" pitchFamily="2" charset="0"/>
                <a:cs typeface="SutonnyMJ" pitchFamily="2" charset="0"/>
              </a:rPr>
              <a:t>BbóªvKkbm</a:t>
            </a:r>
            <a:r>
              <a:rPr lang="en-US" sz="17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Rvix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v‡K</a:t>
            </a:r>
            <a:endParaRPr lang="en-GB" sz="1700" dirty="0">
              <a:latin typeface="SutonnyMJ" pitchFamily="2" charset="0"/>
              <a:cs typeface="SutonnyMJ" pitchFamily="2" charset="0"/>
            </a:endParaRPr>
          </a:p>
          <a:p>
            <a:r>
              <a:rPr lang="en-US" sz="1700" dirty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1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7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endParaRPr lang="en-GB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3163"/>
              </p:ext>
            </p:extLst>
          </p:nvPr>
        </p:nvGraphicFramePr>
        <p:xfrm>
          <a:off x="441116" y="4006817"/>
          <a:ext cx="7493328" cy="269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935">
                  <a:extLst>
                    <a:ext uri="{9D8B030D-6E8A-4147-A177-3AD203B41FA5}">
                      <a16:colId xmlns:a16="http://schemas.microsoft.com/office/drawing/2014/main" val="3036970276"/>
                    </a:ext>
                  </a:extLst>
                </a:gridCol>
                <a:gridCol w="5298393">
                  <a:extLst>
                    <a:ext uri="{9D8B030D-6E8A-4147-A177-3AD203B41FA5}">
                      <a16:colId xmlns:a16="http://schemas.microsoft.com/office/drawing/2014/main" val="2593106641"/>
                    </a:ext>
                  </a:extLst>
                </a:gridCol>
              </a:tblGrid>
              <a:tr h="332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cÖ‡hvR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¨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GmAvi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`~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N©Ubv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g¨vby‡qj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Acv‡ikb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g¨vby‡qj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UªvwdK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g¨vby‡qj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BZ¨vw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`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943087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mgMÖ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†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ijI‡qi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IqvwK©s UvBg †Uwej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919715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‡Rvb/wWwfk‡bi Rb¨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‡¯úkvj BbóªvKkb Ae †mKkb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925572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‡mKkb Gi Rb¨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‡¯úkvj BbóªvKkb di kvw›Us Bb †dBm Ae G‡cÖvwPs †Uªb,Wvb w`‡K wmMbvj †cvó ¯’vcb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636222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‡÷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k‡bi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Rb</a:t>
                      </a:r>
                      <a:r>
                        <a:rPr lang="en-US" sz="1200" dirty="0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‡Kvb †Uª‡bi Rb¨ ‡¯úkvj BbóªvKkb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072064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Uªb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‡¯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úkvj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BbóªvKkb</a:t>
                      </a:r>
                      <a:r>
                        <a:rPr lang="en-US" sz="1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wmMbvjm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676472"/>
                  </a:ext>
                </a:extLst>
              </a:tr>
              <a:tr h="332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wmMbvj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187565"/>
                  </a:ext>
                </a:extLst>
              </a:tr>
              <a:tr h="3328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Dc‡iv³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welq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mg~n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wRAvi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GmAvi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gZB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 ¸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iæZ¡c~Y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SutonnyMJ" pitchFamily="2" charset="0"/>
                          <a:ea typeface="+mn-ea"/>
                          <a:cs typeface="SutonnyMJ" pitchFamily="2" charset="0"/>
                        </a:rPr>
                        <a:t>© </a:t>
                      </a:r>
                      <a:endParaRPr lang="en-GB" sz="11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52711"/>
                  </a:ext>
                </a:extLst>
              </a:tr>
            </a:tbl>
          </a:graphicData>
        </a:graphic>
      </p:graphicFrame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444" y="69453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a. </a:t>
            </a:r>
            <a:r>
              <a:rPr lang="en-US" sz="2800" b="1" dirty="0" smtClean="0"/>
              <a:t>1662: public coach service </a:t>
            </a:r>
          </a:p>
          <a:p>
            <a:r>
              <a:rPr lang="en-US" sz="2800" b="1" dirty="0" smtClean="0"/>
              <a:t>started in Paris with five routes</a:t>
            </a:r>
          </a:p>
          <a:p>
            <a:r>
              <a:rPr lang="en-US" sz="2800" b="1" dirty="0" smtClean="0"/>
              <a:t> each can carry eight passengers </a:t>
            </a:r>
            <a:endParaRPr lang="en-US" sz="2800" b="1" dirty="0"/>
          </a:p>
        </p:txBody>
      </p:sp>
      <p:grpSp>
        <p:nvGrpSpPr>
          <p:cNvPr id="3" name="Group 26366"/>
          <p:cNvGrpSpPr>
            <a:grpSpLocks/>
          </p:cNvGrpSpPr>
          <p:nvPr/>
        </p:nvGrpSpPr>
        <p:grpSpPr bwMode="auto">
          <a:xfrm>
            <a:off x="5105400" y="-533400"/>
            <a:ext cx="3886201" cy="7162800"/>
            <a:chOff x="0" y="29924"/>
            <a:chExt cx="3885383" cy="6445474"/>
          </a:xfrm>
        </p:grpSpPr>
        <p:sp>
          <p:nvSpPr>
            <p:cNvPr id="4" name="Rectangle 310"/>
            <p:cNvSpPr>
              <a:spLocks noChangeArrowheads="1"/>
            </p:cNvSpPr>
            <p:nvPr/>
          </p:nvSpPr>
          <p:spPr bwMode="auto">
            <a:xfrm>
              <a:off x="3570732" y="29924"/>
              <a:ext cx="149928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37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84182"/>
              <a:ext cx="3885382" cy="281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85"/>
            <p:cNvSpPr>
              <a:spLocks noChangeArrowheads="1"/>
            </p:cNvSpPr>
            <p:nvPr/>
          </p:nvSpPr>
          <p:spPr bwMode="auto">
            <a:xfrm>
              <a:off x="3285998" y="224308"/>
              <a:ext cx="180355" cy="6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FFFF99"/>
                  </a:solidFill>
                  <a:effectLst/>
                  <a:latin typeface="Vrinda" pitchFamily="34" charset="0"/>
                  <a:ea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388"/>
            <p:cNvSpPr>
              <a:spLocks noChangeArrowheads="1"/>
            </p:cNvSpPr>
            <p:nvPr/>
          </p:nvSpPr>
          <p:spPr bwMode="auto">
            <a:xfrm>
              <a:off x="3420110" y="224308"/>
              <a:ext cx="301208" cy="60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3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" y="3732276"/>
              <a:ext cx="3874715" cy="274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35052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1828: horse-drawn omnibus started in Paris on 10 fixed routed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46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3253" y="1630816"/>
            <a:ext cx="863855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Aby‡gvw`Z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‡¯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úkvj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BbóªvKkbm</a:t>
            </a:r>
            <a:r>
              <a:rPr lang="en-US" b="1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wRAvBweAvi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KZ…©K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Aby‡gvw`Z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‡¯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úkvj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BbóªvKkb†KB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ejv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nq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Aby‡gvw`Z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‡¯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úkvj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BbóªvKkbm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Ab¨vb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¨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Aby‡gvw`Z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‡¯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úkvj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BbóªvKkbm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n‡jv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wd·W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B›UvijwKs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cwieZ©b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Alteration)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Aby‡gv`b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GWz‡Kv‡qU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wWm‡UÝ</a:t>
            </a:r>
            <a:r>
              <a:rPr lang="en-US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en-US" dirty="0" smtClean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wbivc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` `~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¡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Adequate Distance)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Kgv‡bv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Reduce)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BZ¨vw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`|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wRAvBweAvi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wb‡qvM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Iqv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nq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AvBb-1890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avivq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wZwb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‡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ijI‡qi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wbivcËv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welqK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mb`mn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bZzb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jvBb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PvjyKiY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ivwjs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óK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PjvP‡ji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AbygwZ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w`‡q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v‡Kb</a:t>
            </a:r>
            <a:r>
              <a:rPr lang="en-US" dirty="0">
                <a:latin typeface="SutonnyMJ" pitchFamily="2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9128" y="86815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9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0559" y="58847"/>
            <a:ext cx="86431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 Rounded MT Bold" panose="020F0704030504030204" pitchFamily="34" charset="0"/>
              </a:rPr>
              <a:t>STATION WORKING </a:t>
            </a:r>
            <a:r>
              <a:rPr lang="en-GB" sz="2000" b="1" dirty="0" smtClean="0">
                <a:latin typeface="Arial Rounded MT Bold" panose="020F0704030504030204" pitchFamily="34" charset="0"/>
              </a:rPr>
              <a:t>RULES</a:t>
            </a:r>
          </a:p>
          <a:p>
            <a:endParaRPr lang="en-GB" sz="2000" b="1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I. </a:t>
            </a:r>
            <a:r>
              <a:rPr lang="en-GB" sz="2000" dirty="0" smtClean="0">
                <a:latin typeface="Arial Rounded MT Bold" panose="020F0704030504030204" pitchFamily="34" charset="0"/>
              </a:rPr>
              <a:t> What </a:t>
            </a:r>
            <a:r>
              <a:rPr lang="en-GB" sz="2000" dirty="0">
                <a:latin typeface="Arial Rounded MT Bold" panose="020F0704030504030204" pitchFamily="34" charset="0"/>
              </a:rPr>
              <a:t>is SWR?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1) SWR is the set of instructions for </a:t>
            </a:r>
            <a:r>
              <a:rPr lang="en-GB" sz="2000" dirty="0" smtClean="0">
                <a:latin typeface="Arial Rounded MT Bold" panose="020F0704030504030204" pitchFamily="34" charset="0"/>
              </a:rPr>
              <a:t>the working </a:t>
            </a:r>
            <a:r>
              <a:rPr lang="en-GB" sz="2000" dirty="0">
                <a:latin typeface="Arial Rounded MT Bold" panose="020F0704030504030204" pitchFamily="34" charset="0"/>
              </a:rPr>
              <a:t>of Trains at a </a:t>
            </a:r>
            <a:r>
              <a:rPr lang="en-GB" sz="2000" b="1" dirty="0">
                <a:latin typeface="Arial Rounded MT Bold" panose="020F0704030504030204" pitchFamily="34" charset="0"/>
              </a:rPr>
              <a:t>particular Station </a:t>
            </a:r>
            <a:r>
              <a:rPr lang="en-GB" sz="2000" dirty="0">
                <a:latin typeface="Arial Rounded MT Bold" panose="020F0704030504030204" pitchFamily="34" charset="0"/>
              </a:rPr>
              <a:t>and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between Stations.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2) It should be read in conjunction with GR &amp; SR and not </a:t>
            </a:r>
            <a:r>
              <a:rPr lang="en-GB" sz="2000" dirty="0" smtClean="0">
                <a:latin typeface="Arial Rounded MT Bold" panose="020F0704030504030204" pitchFamily="34" charset="0"/>
              </a:rPr>
              <a:t>violate </a:t>
            </a:r>
            <a:r>
              <a:rPr lang="en-GB" sz="2000" dirty="0">
                <a:latin typeface="Arial Rounded MT Bold" panose="020F0704030504030204" pitchFamily="34" charset="0"/>
              </a:rPr>
              <a:t>them.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II. PREPARATION: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It is prepared and issued by the </a:t>
            </a:r>
            <a:r>
              <a:rPr lang="en-GB" sz="2000" b="1" dirty="0">
                <a:latin typeface="Arial Rounded MT Bold" panose="020F0704030504030204" pitchFamily="34" charset="0"/>
              </a:rPr>
              <a:t>Office of the DRM</a:t>
            </a:r>
            <a:r>
              <a:rPr lang="en-GB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III. Signatories: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1) It is signed </a:t>
            </a:r>
            <a:r>
              <a:rPr lang="en-GB" sz="2000" dirty="0" smtClean="0">
                <a:latin typeface="Arial Rounded MT Bold" panose="020F0704030504030204" pitchFamily="34" charset="0"/>
              </a:rPr>
              <a:t>on </a:t>
            </a:r>
            <a:r>
              <a:rPr lang="en-GB" sz="2000" dirty="0">
                <a:latin typeface="Arial Rounded MT Bold" panose="020F0704030504030204" pitchFamily="34" charset="0"/>
              </a:rPr>
              <a:t>all the pages by </a:t>
            </a:r>
            <a:r>
              <a:rPr lang="en-GB" sz="2000" dirty="0" smtClean="0">
                <a:latin typeface="Arial Rounded MT Bold" panose="020F0704030504030204" pitchFamily="34" charset="0"/>
              </a:rPr>
              <a:t>DTO, DSTE/ </a:t>
            </a:r>
            <a:r>
              <a:rPr lang="en-GB" sz="2000" dirty="0">
                <a:latin typeface="Arial Rounded MT Bold" panose="020F0704030504030204" pitchFamily="34" charset="0"/>
              </a:rPr>
              <a:t>and </a:t>
            </a:r>
            <a:r>
              <a:rPr lang="en-GB" sz="2000" dirty="0" smtClean="0">
                <a:latin typeface="Arial Rounded MT Bold" panose="020F0704030504030204" pitchFamily="34" charset="0"/>
              </a:rPr>
              <a:t>Counter signed by</a:t>
            </a:r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 DRM.</a:t>
            </a:r>
            <a:endParaRPr lang="en-GB" sz="2000" dirty="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endParaRPr lang="en-GB" sz="2000" dirty="0" smtClean="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2) </a:t>
            </a:r>
            <a:r>
              <a:rPr lang="en-GB" sz="2000" dirty="0">
                <a:latin typeface="Arial Rounded MT Bold" panose="020F0704030504030204" pitchFamily="34" charset="0"/>
              </a:rPr>
              <a:t>SWR of </a:t>
            </a:r>
            <a:r>
              <a:rPr lang="en-GB" sz="2000" b="1" dirty="0">
                <a:latin typeface="Arial Rounded MT Bold" panose="020F0704030504030204" pitchFamily="34" charset="0"/>
              </a:rPr>
              <a:t>Special class </a:t>
            </a:r>
            <a:r>
              <a:rPr lang="en-GB" sz="2000" dirty="0">
                <a:latin typeface="Arial Rounded MT Bold" panose="020F0704030504030204" pitchFamily="34" charset="0"/>
              </a:rPr>
              <a:t>Stations shall have the approval of the </a:t>
            </a:r>
            <a:r>
              <a:rPr lang="en-GB" sz="2000" dirty="0" smtClean="0">
                <a:latin typeface="Arial Rounded MT Bold" panose="020F0704030504030204" pitchFamily="34" charset="0"/>
              </a:rPr>
              <a:t>GIBR.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064" y="104176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4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18143" y="4308"/>
            <a:ext cx="83490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IV. CONTENTS: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1) Details about Station.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2) Permanent Way </a:t>
            </a:r>
            <a:r>
              <a:rPr lang="en-GB" sz="2000" dirty="0" smtClean="0">
                <a:latin typeface="Arial Rounded MT Bold" panose="020F0704030504030204" pitchFamily="34" charset="0"/>
              </a:rPr>
              <a:t>Layout </a:t>
            </a:r>
            <a:r>
              <a:rPr lang="en-GB" sz="2000" dirty="0">
                <a:latin typeface="Arial Rounded MT Bold" panose="020F0704030504030204" pitchFamily="34" charset="0"/>
              </a:rPr>
              <a:t>with Engineering details.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3) Rule Diagram with Signalling Details.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4) SWR has </a:t>
            </a:r>
            <a:r>
              <a:rPr lang="en-GB" sz="2000" dirty="0" smtClean="0">
                <a:latin typeface="Arial Rounded MT Bold" panose="020F0704030504030204" pitchFamily="34" charset="0"/>
              </a:rPr>
              <a:t>some Appendices(Reporting, LC &amp; Others).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V. Issuing of SWR: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SWRs of all the Stations shall be available at </a:t>
            </a:r>
            <a:r>
              <a:rPr lang="en-GB" sz="2000" dirty="0" smtClean="0">
                <a:latin typeface="Arial Rounded MT Bold" panose="020F0704030504030204" pitchFamily="34" charset="0"/>
              </a:rPr>
              <a:t> LM </a:t>
            </a:r>
            <a:r>
              <a:rPr lang="en-GB" sz="2000" dirty="0">
                <a:latin typeface="Arial Rounded MT Bold" panose="020F0704030504030204" pitchFamily="34" charset="0"/>
              </a:rPr>
              <a:t>/ Guard Booking Depots.</a:t>
            </a:r>
          </a:p>
          <a:p>
            <a:endParaRPr lang="en-GB" sz="2000" dirty="0" smtClean="0"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VI</a:t>
            </a:r>
            <a:r>
              <a:rPr lang="en-GB" sz="2000" dirty="0">
                <a:latin typeface="Arial Rounded MT Bold" panose="020F0704030504030204" pitchFamily="34" charset="0"/>
              </a:rPr>
              <a:t>. Correction / Review: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1) </a:t>
            </a:r>
            <a:r>
              <a:rPr lang="en-GB" sz="2000" b="1" dirty="0" smtClean="0">
                <a:latin typeface="Arial Rounded MT Bold" panose="020F0704030504030204" pitchFamily="34" charset="0"/>
              </a:rPr>
              <a:t>A maximum of 5 </a:t>
            </a:r>
            <a:r>
              <a:rPr lang="en-GB" sz="2000" dirty="0">
                <a:latin typeface="Arial Rounded MT Bold" panose="020F0704030504030204" pitchFamily="34" charset="0"/>
              </a:rPr>
              <a:t>corrections are permitted to a SWR. If </a:t>
            </a:r>
            <a:r>
              <a:rPr lang="en-GB" sz="2000" b="1" dirty="0">
                <a:latin typeface="Arial Rounded MT Bold" panose="020F0704030504030204" pitchFamily="34" charset="0"/>
              </a:rPr>
              <a:t>6th </a:t>
            </a:r>
            <a:r>
              <a:rPr lang="en-GB" sz="2000" dirty="0">
                <a:latin typeface="Arial Rounded MT Bold" panose="020F0704030504030204" pitchFamily="34" charset="0"/>
              </a:rPr>
              <a:t>correction is required, </a:t>
            </a:r>
            <a:r>
              <a:rPr lang="en-GB" sz="2000" dirty="0" smtClean="0">
                <a:latin typeface="Arial Rounded MT Bold" panose="020F0704030504030204" pitchFamily="34" charset="0"/>
              </a:rPr>
              <a:t>a  </a:t>
            </a:r>
            <a:r>
              <a:rPr lang="en-GB" sz="2000" b="1" dirty="0" smtClean="0">
                <a:latin typeface="Arial Rounded MT Bold" panose="020F0704030504030204" pitchFamily="34" charset="0"/>
              </a:rPr>
              <a:t>fresh </a:t>
            </a:r>
            <a:r>
              <a:rPr lang="en-GB" sz="2000" b="1" dirty="0">
                <a:latin typeface="Arial Rounded MT Bold" panose="020F0704030504030204" pitchFamily="34" charset="0"/>
              </a:rPr>
              <a:t>SWR </a:t>
            </a:r>
            <a:r>
              <a:rPr lang="en-GB" sz="2000" dirty="0">
                <a:latin typeface="Arial Rounded MT Bold" panose="020F0704030504030204" pitchFamily="34" charset="0"/>
              </a:rPr>
              <a:t>shall be issued.</a:t>
            </a:r>
          </a:p>
          <a:p>
            <a:endParaRPr lang="en-GB" sz="2000" dirty="0" smtClean="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endParaRPr lang="en-GB" sz="2000" dirty="0" smtClean="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 smtClean="0">
                <a:latin typeface="Arial Rounded MT Bold" panose="020F0704030504030204" pitchFamily="34" charset="0"/>
              </a:rPr>
              <a:t>2</a:t>
            </a:r>
            <a:r>
              <a:rPr lang="en-GB" sz="2000" dirty="0">
                <a:latin typeface="Arial Rounded MT Bold" panose="020F0704030504030204" pitchFamily="34" charset="0"/>
              </a:rPr>
              <a:t>) SWR </a:t>
            </a:r>
            <a:r>
              <a:rPr lang="en-GB" sz="2000" dirty="0" smtClean="0">
                <a:latin typeface="Arial Rounded MT Bold" panose="020F0704030504030204" pitchFamily="34" charset="0"/>
              </a:rPr>
              <a:t>shall be reviewed as needed for the new issues.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847" y="115751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8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7488" y="344889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,Bold"/>
              </a:rPr>
              <a:t>VI. MISCELLANEOUS CIRCULARS: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94259"/>
              </p:ext>
            </p:extLst>
          </p:nvPr>
        </p:nvGraphicFramePr>
        <p:xfrm>
          <a:off x="243536" y="886833"/>
          <a:ext cx="8753424" cy="385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763">
                  <a:extLst>
                    <a:ext uri="{9D8B030D-6E8A-4147-A177-3AD203B41FA5}">
                      <a16:colId xmlns:a16="http://schemas.microsoft.com/office/drawing/2014/main" val="881767293"/>
                    </a:ext>
                  </a:extLst>
                </a:gridCol>
                <a:gridCol w="2311273">
                  <a:extLst>
                    <a:ext uri="{9D8B030D-6E8A-4147-A177-3AD203B41FA5}">
                      <a16:colId xmlns:a16="http://schemas.microsoft.com/office/drawing/2014/main" val="2890605920"/>
                    </a:ext>
                  </a:extLst>
                </a:gridCol>
                <a:gridCol w="2449121">
                  <a:extLst>
                    <a:ext uri="{9D8B030D-6E8A-4147-A177-3AD203B41FA5}">
                      <a16:colId xmlns:a16="http://schemas.microsoft.com/office/drawing/2014/main" val="3083413006"/>
                    </a:ext>
                  </a:extLst>
                </a:gridCol>
                <a:gridCol w="3230267">
                  <a:extLst>
                    <a:ext uri="{9D8B030D-6E8A-4147-A177-3AD203B41FA5}">
                      <a16:colId xmlns:a16="http://schemas.microsoft.com/office/drawing/2014/main" val="804806442"/>
                    </a:ext>
                  </a:extLst>
                </a:gridCol>
              </a:tblGrid>
              <a:tr h="443721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err="1" smtClean="0">
                          <a:latin typeface="Comic Sans MS,Bold"/>
                        </a:rPr>
                        <a:t>S.No</a:t>
                      </a:r>
                      <a:r>
                        <a:rPr lang="en-GB" sz="1800" b="1" i="0" u="none" strike="noStrike" baseline="0" dirty="0" smtClean="0">
                          <a:latin typeface="Comic Sans MS,Bold"/>
                        </a:rPr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latin typeface="Comic Sans MS,Bold"/>
                        </a:rPr>
                        <a:t> Circular / Order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latin typeface="Comic Sans MS,Bold"/>
                        </a:rPr>
                        <a:t>Issued by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latin typeface="Comic Sans MS,Bold"/>
                        </a:rPr>
                        <a:t>Applicable to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995231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1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m`i `ßi KZ…©K wbivcËv mvKy©jvi</a:t>
                      </a:r>
                      <a:endParaRPr lang="en-GB" sz="18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wmIwcGm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wmGmwUB,wmGgB,wmB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mgMÖ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Rvb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374314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2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wefvMxq wbivcËv mvKz©jvi</a:t>
                      </a:r>
                      <a:endParaRPr lang="en-GB" sz="18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wWwUI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wWGmwUB</a:t>
                      </a:r>
                      <a:r>
                        <a:rPr lang="en-US" sz="1800" dirty="0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wWGgB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wWBGb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wbw`©ó wefvM</a:t>
                      </a:r>
                      <a:endParaRPr lang="en-GB" sz="18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265905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3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Acv‡iwUs mvKy©jvi</a:t>
                      </a:r>
                      <a:endParaRPr lang="en-GB" sz="18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GKvwaK wefvM †Rvb/ w&amp;efvMxq ¯Í‡ii</a:t>
                      </a:r>
                      <a:endParaRPr lang="en-GB" sz="18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‡Rvb/wefvM</a:t>
                      </a:r>
                      <a:endParaRPr lang="en-GB" sz="180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321830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4 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hŠ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_ </a:t>
                      </a:r>
                      <a:r>
                        <a:rPr lang="en-US" sz="1800" dirty="0" err="1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cÏwZ</a:t>
                      </a:r>
                      <a:r>
                        <a:rPr lang="en-US" sz="1800" dirty="0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Av‡`k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GKvwaK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wefvM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Rvb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w&amp;efvMxq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¯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Í‡ii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Rvb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wefvM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wW‡cv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645649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5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SutonnyMJ" pitchFamily="2" charset="0"/>
                        </a:rPr>
                        <a:t>  Standing Order </a:t>
                      </a:r>
                      <a:endParaRPr lang="en-GB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Rvbvj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wWwfkbvj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A_wiwU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 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‡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Rvb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wefvM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SutonnyMJ" pitchFamily="2" charset="0"/>
                        </a:rPr>
                        <a:t>wW‡cv</a:t>
                      </a:r>
                      <a:endParaRPr lang="en-GB" sz="1800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103768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55319"/>
                  </a:ext>
                </a:extLst>
              </a:tr>
            </a:tbl>
          </a:graphicData>
        </a:graphic>
      </p:graphicFrame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4525" y="158133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8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5153" y="148149"/>
            <a:ext cx="87901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 Rounded MT Bold" panose="020F0704030504030204" pitchFamily="34" charset="0"/>
              </a:rPr>
              <a:t>FIXED SIGNALS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1) It is installed at a </a:t>
            </a:r>
            <a:r>
              <a:rPr lang="en-GB" b="1" dirty="0">
                <a:latin typeface="Arial Rounded MT Bold" panose="020F0704030504030204" pitchFamily="34" charset="0"/>
              </a:rPr>
              <a:t>Fixed Location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2) It shall be placed on the </a:t>
            </a:r>
            <a:r>
              <a:rPr lang="en-GB" b="1" dirty="0">
                <a:latin typeface="Arial Rounded MT Bold" panose="020F0704030504030204" pitchFamily="34" charset="0"/>
              </a:rPr>
              <a:t>Left Hand Side </a:t>
            </a:r>
            <a:r>
              <a:rPr lang="en-GB" dirty="0">
                <a:latin typeface="Arial Rounded MT Bold" panose="020F0704030504030204" pitchFamily="34" charset="0"/>
              </a:rPr>
              <a:t>of the Line or above the Line.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It can be placed on the </a:t>
            </a:r>
            <a:r>
              <a:rPr lang="en-GB" b="1" dirty="0">
                <a:latin typeface="Arial Rounded MT Bold" panose="020F0704030504030204" pitchFamily="34" charset="0"/>
              </a:rPr>
              <a:t>Right Hand Side </a:t>
            </a:r>
            <a:r>
              <a:rPr lang="en-GB" dirty="0">
                <a:latin typeface="Arial Rounded MT Bold" panose="020F0704030504030204" pitchFamily="34" charset="0"/>
              </a:rPr>
              <a:t>of the Line </a:t>
            </a:r>
            <a:r>
              <a:rPr lang="en-GB" dirty="0" smtClean="0">
                <a:latin typeface="Arial Rounded MT Bold" panose="020F0704030504030204" pitchFamily="34" charset="0"/>
              </a:rPr>
              <a:t>also </a:t>
            </a:r>
            <a:r>
              <a:rPr lang="en-GB" dirty="0">
                <a:latin typeface="Arial Rounded MT Bold" panose="020F0704030504030204" pitchFamily="34" charset="0"/>
              </a:rPr>
              <a:t>if authorised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under </a:t>
            </a:r>
            <a:r>
              <a:rPr lang="en-GB" b="1" dirty="0">
                <a:latin typeface="Arial Rounded MT Bold" panose="020F0704030504030204" pitchFamily="34" charset="0"/>
              </a:rPr>
              <a:t>Special Instructions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3) Fixed Signals shall be provided at all Stations except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At Stations between which Trains are worked under „One Train only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System‟.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At Stations where </a:t>
            </a:r>
            <a:r>
              <a:rPr lang="en-GB" dirty="0" smtClean="0">
                <a:latin typeface="Arial Rounded MT Bold" panose="020F0704030504030204" pitchFamily="34" charset="0"/>
              </a:rPr>
              <a:t>the provision </a:t>
            </a:r>
            <a:r>
              <a:rPr lang="en-GB" dirty="0">
                <a:latin typeface="Arial Rounded MT Bold" panose="020F0704030504030204" pitchFamily="34" charset="0"/>
              </a:rPr>
              <a:t>of Fixed Signals is exempted by </a:t>
            </a:r>
            <a:r>
              <a:rPr lang="en-GB" dirty="0" smtClean="0">
                <a:latin typeface="Arial Rounded MT Bold" panose="020F0704030504030204" pitchFamily="34" charset="0"/>
              </a:rPr>
              <a:t>GIBR,  GIBR exempts the provision of Fixed Signals.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4) A Fixed Signal shall be brought into use only after it has been passed by CRS.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5) </a:t>
            </a:r>
            <a:r>
              <a:rPr lang="en-GB" b="1" dirty="0">
                <a:latin typeface="Arial Rounded MT Bold" panose="020F0704030504030204" pitchFamily="34" charset="0"/>
              </a:rPr>
              <a:t>Aspect / Indication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</a:t>
            </a:r>
            <a:r>
              <a:rPr lang="en-GB" b="1" dirty="0">
                <a:latin typeface="Arial Rounded MT Bold" panose="020F0704030504030204" pitchFamily="34" charset="0"/>
              </a:rPr>
              <a:t>Aspect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Aspect means </a:t>
            </a:r>
            <a:r>
              <a:rPr lang="en-GB" dirty="0" smtClean="0">
                <a:latin typeface="Arial Rounded MT Bold" panose="020F0704030504030204" pitchFamily="34" charset="0"/>
              </a:rPr>
              <a:t>the „</a:t>
            </a:r>
            <a:r>
              <a:rPr lang="en-GB" b="1" dirty="0" smtClean="0">
                <a:latin typeface="Arial Rounded MT Bold" panose="020F0704030504030204" pitchFamily="34" charset="0"/>
              </a:rPr>
              <a:t>Appearance</a:t>
            </a:r>
            <a:r>
              <a:rPr lang="en-GB" dirty="0">
                <a:latin typeface="Arial Rounded MT Bold" panose="020F0704030504030204" pitchFamily="34" charset="0"/>
              </a:rPr>
              <a:t>‟ of the Signal as seen by the LP of an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Approaching Train.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The Aspect </a:t>
            </a:r>
            <a:r>
              <a:rPr lang="en-GB" dirty="0" smtClean="0">
                <a:latin typeface="Arial Rounded MT Bold" panose="020F0704030504030204" pitchFamily="34" charset="0"/>
              </a:rPr>
              <a:t>any </a:t>
            </a:r>
            <a:r>
              <a:rPr lang="en-GB" dirty="0">
                <a:latin typeface="Arial Rounded MT Bold" panose="020F0704030504030204" pitchFamily="34" charset="0"/>
              </a:rPr>
              <a:t>of the following „Four‟: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Stop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Caution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Attention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</a:t>
            </a:r>
            <a:r>
              <a:rPr lang="en-GB" dirty="0" smtClean="0">
                <a:latin typeface="Arial Rounded MT Bold" panose="020F0704030504030204" pitchFamily="34" charset="0"/>
              </a:rPr>
              <a:t>Proceed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</a:t>
            </a:r>
            <a:r>
              <a:rPr lang="en-GB" b="1" dirty="0">
                <a:latin typeface="Arial Rounded MT Bold" panose="020F0704030504030204" pitchFamily="34" charset="0"/>
              </a:rPr>
              <a:t>Indication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Indication means „</a:t>
            </a:r>
            <a:r>
              <a:rPr lang="en-GB" b="1" dirty="0">
                <a:latin typeface="Arial Rounded MT Bold" panose="020F0704030504030204" pitchFamily="34" charset="0"/>
              </a:rPr>
              <a:t>Information</a:t>
            </a:r>
            <a:r>
              <a:rPr lang="en-GB" dirty="0">
                <a:latin typeface="Arial Rounded MT Bold" panose="020F0704030504030204" pitchFamily="34" charset="0"/>
              </a:rPr>
              <a:t>‟ or „Meaning‟ conveyed by the Aspect of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Signals.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945" y="81028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1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5684" y="100803"/>
            <a:ext cx="89234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latin typeface="Arial Rounded MT Bold" panose="020F0704030504030204" pitchFamily="34" charset="0"/>
              </a:rPr>
              <a:t>6) A Fixed Signal may be a „Two Aspect‟ Signal or a „Multiple Aspect Signal‟.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a) „</a:t>
            </a:r>
            <a:r>
              <a:rPr lang="en-GB" sz="1700" b="1" dirty="0">
                <a:latin typeface="Arial Rounded MT Bold" panose="020F0704030504030204" pitchFamily="34" charset="0"/>
              </a:rPr>
              <a:t>Two Aspects</a:t>
            </a:r>
            <a:r>
              <a:rPr lang="en-GB" sz="1700" dirty="0">
                <a:latin typeface="Arial Rounded MT Bold" panose="020F0704030504030204" pitchFamily="34" charset="0"/>
              </a:rPr>
              <a:t>‟: It is a Signalling arrangement in which a Signal displays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either one of Two Aspects at one time.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b) „</a:t>
            </a:r>
            <a:r>
              <a:rPr lang="en-GB" sz="1700" b="1" dirty="0">
                <a:latin typeface="Arial Rounded MT Bold" panose="020F0704030504030204" pitchFamily="34" charset="0"/>
              </a:rPr>
              <a:t>Multiple Aspects</a:t>
            </a:r>
            <a:r>
              <a:rPr lang="en-GB" sz="1700" dirty="0">
                <a:latin typeface="Arial Rounded MT Bold" panose="020F0704030504030204" pitchFamily="34" charset="0"/>
              </a:rPr>
              <a:t>‟: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It is a Signalling arrangement in which a Signal displays either one of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Three or more Aspects at one time.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ii) Aspect of every Stop Signal is </a:t>
            </a:r>
            <a:r>
              <a:rPr lang="en-GB" sz="1700" dirty="0" smtClean="0">
                <a:latin typeface="Arial Rounded MT Bold" panose="020F0704030504030204" pitchFamily="34" charset="0"/>
              </a:rPr>
              <a:t>pre-warned </a:t>
            </a:r>
            <a:r>
              <a:rPr lang="en-GB" sz="1700" dirty="0">
                <a:latin typeface="Arial Rounded MT Bold" panose="020F0704030504030204" pitchFamily="34" charset="0"/>
              </a:rPr>
              <a:t>by the Aspect of the previous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Signal(s).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7) A Fixed Signal may be a</a:t>
            </a:r>
          </a:p>
          <a:p>
            <a:r>
              <a:rPr lang="en-GB" sz="1700" dirty="0" smtClean="0">
                <a:latin typeface="Arial Rounded MT Bold" panose="020F0704030504030204" pitchFamily="34" charset="0"/>
              </a:rPr>
              <a:t>A semaphore </a:t>
            </a:r>
            <a:r>
              <a:rPr lang="en-GB" sz="1700" dirty="0">
                <a:latin typeface="Arial Rounded MT Bold" panose="020F0704030504030204" pitchFamily="34" charset="0"/>
              </a:rPr>
              <a:t>Type Signal or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b) Colour Light Signal or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c) Disc Type Signal</a:t>
            </a:r>
            <a:r>
              <a:rPr lang="en-GB" sz="17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8) </a:t>
            </a:r>
            <a:r>
              <a:rPr lang="en-GB" sz="1700" b="1" dirty="0">
                <a:latin typeface="Arial Rounded MT Bold" panose="020F0704030504030204" pitchFamily="34" charset="0"/>
              </a:rPr>
              <a:t>In Rear / In </a:t>
            </a:r>
            <a:r>
              <a:rPr lang="en-GB" sz="1700" b="1" dirty="0" smtClean="0">
                <a:latin typeface="Arial Rounded MT Bold" panose="020F0704030504030204" pitchFamily="34" charset="0"/>
              </a:rPr>
              <a:t>Advance</a:t>
            </a:r>
            <a:r>
              <a:rPr lang="en-GB" sz="1700" dirty="0" smtClean="0">
                <a:latin typeface="Arial Rounded MT Bold" panose="020F0704030504030204" pitchFamily="34" charset="0"/>
              </a:rPr>
              <a:t>: up to</a:t>
            </a:r>
            <a:endParaRPr lang="en-GB" sz="1700" dirty="0">
              <a:latin typeface="Arial Rounded MT Bold" panose="020F0704030504030204" pitchFamily="34" charset="0"/>
            </a:endParaRPr>
          </a:p>
          <a:p>
            <a:r>
              <a:rPr lang="en-GB" sz="1700" dirty="0">
                <a:latin typeface="Arial Rounded MT Bold" panose="020F0704030504030204" pitchFamily="34" charset="0"/>
              </a:rPr>
              <a:t>a) In Rear of a Signal: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It is the </a:t>
            </a:r>
            <a:r>
              <a:rPr lang="en-GB" sz="1700" dirty="0" smtClean="0">
                <a:latin typeface="Arial Rounded MT Bold" panose="020F0704030504030204" pitchFamily="34" charset="0"/>
              </a:rPr>
              <a:t>Track portion </a:t>
            </a:r>
            <a:r>
              <a:rPr lang="en-GB" sz="1700" dirty="0">
                <a:latin typeface="Arial Rounded MT Bold" panose="020F0704030504030204" pitchFamily="34" charset="0"/>
              </a:rPr>
              <a:t>leading </a:t>
            </a:r>
            <a:r>
              <a:rPr lang="en-GB" sz="1700" dirty="0" smtClean="0">
                <a:latin typeface="Arial Rounded MT Bold" panose="020F0704030504030204" pitchFamily="34" charset="0"/>
              </a:rPr>
              <a:t>up to </a:t>
            </a:r>
            <a:r>
              <a:rPr lang="en-GB" sz="1700" dirty="0">
                <a:latin typeface="Arial Rounded MT Bold" panose="020F0704030504030204" pitchFamily="34" charset="0"/>
              </a:rPr>
              <a:t>the Signal.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ii) </a:t>
            </a:r>
            <a:r>
              <a:rPr lang="en-GB" sz="1700" dirty="0" smtClean="0">
                <a:latin typeface="Arial Rounded MT Bold" panose="020F0704030504030204" pitchFamily="34" charset="0"/>
              </a:rPr>
              <a:t>Loco Master </a:t>
            </a:r>
            <a:r>
              <a:rPr lang="en-GB" sz="1700" dirty="0">
                <a:latin typeface="Arial Rounded MT Bold" panose="020F0704030504030204" pitchFamily="34" charset="0"/>
              </a:rPr>
              <a:t>(</a:t>
            </a:r>
            <a:r>
              <a:rPr lang="en-GB" sz="1700" dirty="0" smtClean="0">
                <a:latin typeface="Arial Rounded MT Bold" panose="020F0704030504030204" pitchFamily="34" charset="0"/>
              </a:rPr>
              <a:t>LM) </a:t>
            </a:r>
            <a:r>
              <a:rPr lang="en-GB" sz="1700" dirty="0">
                <a:latin typeface="Arial Rounded MT Bold" panose="020F0704030504030204" pitchFamily="34" charset="0"/>
              </a:rPr>
              <a:t>is said to be „in </a:t>
            </a:r>
            <a:r>
              <a:rPr lang="en-GB" sz="1700" dirty="0" smtClean="0">
                <a:latin typeface="Arial Rounded MT Bold" panose="020F0704030504030204" pitchFamily="34" charset="0"/>
              </a:rPr>
              <a:t>the rear of a Signal‟ </a:t>
            </a:r>
            <a:r>
              <a:rPr lang="en-GB" sz="1700" dirty="0">
                <a:latin typeface="Arial Rounded MT Bold" panose="020F0704030504030204" pitchFamily="34" charset="0"/>
              </a:rPr>
              <a:t>till he has not passed it.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b) In Advance of a Signal:</a:t>
            </a:r>
          </a:p>
          <a:p>
            <a:r>
              <a:rPr lang="en-GB" sz="1700" dirty="0" err="1">
                <a:latin typeface="Arial Rounded MT Bold" panose="020F0704030504030204" pitchFamily="34" charset="0"/>
              </a:rPr>
              <a:t>i</a:t>
            </a:r>
            <a:r>
              <a:rPr lang="en-GB" sz="1700" dirty="0">
                <a:latin typeface="Arial Rounded MT Bold" panose="020F0704030504030204" pitchFamily="34" charset="0"/>
              </a:rPr>
              <a:t>) It is the portion of the Track ahead of the Signal.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ii) </a:t>
            </a:r>
            <a:r>
              <a:rPr lang="en-GB" sz="1700" dirty="0" smtClean="0">
                <a:latin typeface="Arial Rounded MT Bold" panose="020F0704030504030204" pitchFamily="34" charset="0"/>
              </a:rPr>
              <a:t>LM </a:t>
            </a:r>
            <a:r>
              <a:rPr lang="en-GB" sz="1700" dirty="0">
                <a:latin typeface="Arial Rounded MT Bold" panose="020F0704030504030204" pitchFamily="34" charset="0"/>
              </a:rPr>
              <a:t>is said to be „in advance of a Signal‟ after he has passed the Signal.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iii) </a:t>
            </a:r>
            <a:r>
              <a:rPr lang="en-GB" sz="1700" dirty="0" smtClean="0">
                <a:latin typeface="Arial Rounded MT Bold" panose="020F0704030504030204" pitchFamily="34" charset="0"/>
              </a:rPr>
              <a:t>The Signal protects this portion.</a:t>
            </a:r>
            <a:endParaRPr lang="en-GB" sz="1700" dirty="0">
              <a:latin typeface="Arial Rounded MT Bold" panose="020F0704030504030204" pitchFamily="34" charset="0"/>
            </a:endParaRPr>
          </a:p>
          <a:p>
            <a:r>
              <a:rPr lang="en-GB" sz="1700" dirty="0">
                <a:latin typeface="Arial Rounded MT Bold" panose="020F0704030504030204" pitchFamily="34" charset="0"/>
              </a:rPr>
              <a:t>9) „</a:t>
            </a:r>
            <a:r>
              <a:rPr lang="en-GB" sz="1700" b="1" dirty="0">
                <a:latin typeface="Arial Rounded MT Bold" panose="020F0704030504030204" pitchFamily="34" charset="0"/>
              </a:rPr>
              <a:t>On‟ &amp; „Off‟ Aspects</a:t>
            </a:r>
            <a:r>
              <a:rPr lang="en-GB" sz="1700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a) „On‟ </a:t>
            </a:r>
            <a:r>
              <a:rPr lang="en-GB" sz="1700" dirty="0" smtClean="0">
                <a:latin typeface="Arial Rounded MT Bold" panose="020F0704030504030204" pitchFamily="34" charset="0"/>
              </a:rPr>
              <a:t>means </a:t>
            </a:r>
            <a:r>
              <a:rPr lang="en-GB" sz="1700" dirty="0">
                <a:latin typeface="Arial Rounded MT Bold" panose="020F0704030504030204" pitchFamily="34" charset="0"/>
              </a:rPr>
              <a:t>„the most restrictive aspect of a Signal.</a:t>
            </a:r>
          </a:p>
          <a:p>
            <a:r>
              <a:rPr lang="en-GB" sz="1700" dirty="0">
                <a:latin typeface="Arial Rounded MT Bold" panose="020F0704030504030204" pitchFamily="34" charset="0"/>
              </a:rPr>
              <a:t>b) „Off‟ aspect means „any prescribed aspect other than the most restrictive</a:t>
            </a:r>
          </a:p>
          <a:p>
            <a:r>
              <a:rPr lang="en-GB" sz="1700" dirty="0" smtClean="0">
                <a:latin typeface="Arial Rounded MT Bold" panose="020F0704030504030204" pitchFamily="34" charset="0"/>
              </a:rPr>
              <a:t>Aspect.‟.</a:t>
            </a:r>
            <a:endParaRPr lang="en-GB" sz="17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536" y="100803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2989" y="112639"/>
            <a:ext cx="86201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9) „</a:t>
            </a:r>
            <a:r>
              <a:rPr lang="en-GB" b="1" dirty="0">
                <a:latin typeface="Arial Rounded MT Bold" panose="020F0704030504030204" pitchFamily="34" charset="0"/>
              </a:rPr>
              <a:t>On‟ &amp; „Off‟ Aspects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„On‟ aspect means „the most restrictive aspect of a Signal.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„Off‟ aspect means „any prescribed aspect other than the most </a:t>
            </a:r>
            <a:r>
              <a:rPr lang="en-GB" dirty="0" smtClean="0">
                <a:latin typeface="Arial Rounded MT Bold" panose="020F0704030504030204" pitchFamily="34" charset="0"/>
              </a:rPr>
              <a:t>restrictive aspect</a:t>
            </a:r>
            <a:r>
              <a:rPr lang="en-GB" dirty="0">
                <a:latin typeface="Arial Rounded MT Bold" panose="020F0704030504030204" pitchFamily="34" charset="0"/>
              </a:rPr>
              <a:t>‟.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10) </a:t>
            </a:r>
            <a:r>
              <a:rPr lang="en-GB" b="1" dirty="0">
                <a:latin typeface="Arial Rounded MT Bold" panose="020F0704030504030204" pitchFamily="34" charset="0"/>
              </a:rPr>
              <a:t>Semaphore Signals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The </a:t>
            </a:r>
            <a:r>
              <a:rPr lang="en-GB" b="1" dirty="0">
                <a:latin typeface="Arial Rounded MT Bold" panose="020F0704030504030204" pitchFamily="34" charset="0"/>
              </a:rPr>
              <a:t>Arm </a:t>
            </a:r>
            <a:r>
              <a:rPr lang="en-GB" dirty="0">
                <a:latin typeface="Arial Rounded MT Bold" panose="020F0704030504030204" pitchFamily="34" charset="0"/>
              </a:rPr>
              <a:t>of the Signal shall be placed on the </a:t>
            </a:r>
            <a:r>
              <a:rPr lang="en-GB" dirty="0" smtClean="0">
                <a:latin typeface="Arial Rounded MT Bold" panose="020F0704030504030204" pitchFamily="34" charset="0"/>
              </a:rPr>
              <a:t>Signal </a:t>
            </a:r>
            <a:r>
              <a:rPr lang="en-GB" dirty="0">
                <a:latin typeface="Arial Rounded MT Bold" panose="020F0704030504030204" pitchFamily="34" charset="0"/>
              </a:rPr>
              <a:t>post.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It may work in </a:t>
            </a:r>
            <a:r>
              <a:rPr lang="en-GB" dirty="0" smtClean="0">
                <a:latin typeface="Arial Rounded MT Bold" panose="020F0704030504030204" pitchFamily="34" charset="0"/>
              </a:rPr>
              <a:t>the Lower </a:t>
            </a:r>
            <a:r>
              <a:rPr lang="en-GB" dirty="0">
                <a:latin typeface="Arial Rounded MT Bold" panose="020F0704030504030204" pitchFamily="34" charset="0"/>
              </a:rPr>
              <a:t>Quadrant or Upper Quadrant.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 </a:t>
            </a:r>
            <a:r>
              <a:rPr lang="en-GB" dirty="0" smtClean="0">
                <a:latin typeface="Arial Rounded MT Bold" panose="020F0704030504030204" pitchFamily="34" charset="0"/>
              </a:rPr>
              <a:t>Two aspect </a:t>
            </a:r>
            <a:r>
              <a:rPr lang="en-GB" dirty="0">
                <a:latin typeface="Arial Rounded MT Bold" panose="020F0704030504030204" pitchFamily="34" charset="0"/>
              </a:rPr>
              <a:t>Lower Quadrant (TALQ) area, the Arm moves 45 to 60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below the Horizontal level in </a:t>
            </a:r>
            <a:r>
              <a:rPr lang="en-GB" dirty="0" smtClean="0">
                <a:latin typeface="Arial Rounded MT Bold" panose="020F0704030504030204" pitchFamily="34" charset="0"/>
              </a:rPr>
              <a:t>the „Off</a:t>
            </a:r>
            <a:r>
              <a:rPr lang="en-GB" dirty="0">
                <a:latin typeface="Arial Rounded MT Bold" panose="020F0704030504030204" pitchFamily="34" charset="0"/>
              </a:rPr>
              <a:t>‟ position.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iv) In </a:t>
            </a:r>
            <a:r>
              <a:rPr lang="en-GB" dirty="0" smtClean="0">
                <a:latin typeface="Arial Rounded MT Bold" panose="020F0704030504030204" pitchFamily="34" charset="0"/>
              </a:rPr>
              <a:t>the Multiple </a:t>
            </a:r>
            <a:r>
              <a:rPr lang="en-GB" dirty="0">
                <a:latin typeface="Arial Rounded MT Bold" panose="020F0704030504030204" pitchFamily="34" charset="0"/>
              </a:rPr>
              <a:t>Aspect Upper Quadrant (MAUQ) area, the Arm moves 45 or </a:t>
            </a:r>
            <a:r>
              <a:rPr lang="en-GB" dirty="0" smtClean="0">
                <a:latin typeface="Arial Rounded MT Bold" panose="020F0704030504030204" pitchFamily="34" charset="0"/>
              </a:rPr>
              <a:t>90 above </a:t>
            </a:r>
            <a:r>
              <a:rPr lang="en-GB" dirty="0">
                <a:latin typeface="Arial Rounded MT Bold" panose="020F0704030504030204" pitchFamily="34" charset="0"/>
              </a:rPr>
              <a:t>the Horizontal level in </a:t>
            </a:r>
            <a:r>
              <a:rPr lang="en-GB" dirty="0" smtClean="0">
                <a:latin typeface="Arial Rounded MT Bold" panose="020F0704030504030204" pitchFamily="34" charset="0"/>
              </a:rPr>
              <a:t>the „Off</a:t>
            </a:r>
            <a:r>
              <a:rPr lang="en-GB" dirty="0">
                <a:latin typeface="Arial Rounded MT Bold" panose="020F0704030504030204" pitchFamily="34" charset="0"/>
              </a:rPr>
              <a:t>‟ position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11) </a:t>
            </a:r>
            <a:r>
              <a:rPr lang="en-GB" b="1" dirty="0">
                <a:latin typeface="Arial Rounded MT Bold" panose="020F0704030504030204" pitchFamily="34" charset="0"/>
              </a:rPr>
              <a:t>Colour light Signals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may have </a:t>
            </a:r>
            <a:r>
              <a:rPr lang="en-GB" dirty="0" smtClean="0">
                <a:latin typeface="Arial Rounded MT Bold" panose="020F0704030504030204" pitchFamily="34" charset="0"/>
              </a:rPr>
              <a:t>Two, Three, </a:t>
            </a:r>
            <a:r>
              <a:rPr lang="en-GB" dirty="0">
                <a:latin typeface="Arial Rounded MT Bold" panose="020F0704030504030204" pitchFamily="34" charset="0"/>
              </a:rPr>
              <a:t>or Four Aspects.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Marker Plates / Lights may be provided below some of the Signals.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Aspect shall be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Same by Day &amp; Night.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Displayed by Fixed Light(s).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12) A Fixed Signal may be a Stop / Permissive / Subsidiary / Special Signal.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</a:t>
            </a:r>
            <a:r>
              <a:rPr lang="en-GB" dirty="0" smtClean="0">
                <a:latin typeface="Arial Rounded MT Bold" panose="020F0704030504030204" pitchFamily="34" charset="0"/>
              </a:rPr>
              <a:t>A Stop Signal is a Signal that shows a „Stop</a:t>
            </a:r>
            <a:r>
              <a:rPr lang="en-GB" dirty="0">
                <a:latin typeface="Arial Rounded MT Bold" panose="020F0704030504030204" pitchFamily="34" charset="0"/>
              </a:rPr>
              <a:t>‟ Aspect in its „On‟ Aspect.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 </a:t>
            </a:r>
            <a:r>
              <a:rPr lang="en-GB" dirty="0" smtClean="0">
                <a:latin typeface="Arial Rounded MT Bold" panose="020F0704030504030204" pitchFamily="34" charset="0"/>
              </a:rPr>
              <a:t>A permissive </a:t>
            </a:r>
            <a:r>
              <a:rPr lang="en-GB" dirty="0">
                <a:latin typeface="Arial Rounded MT Bold" panose="020F0704030504030204" pitchFamily="34" charset="0"/>
              </a:rPr>
              <a:t>Signal is a Signal which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 Shows „Caution‟ or „Attention‟ in its „On‟ Aspect &amp;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o </a:t>
            </a:r>
            <a:r>
              <a:rPr lang="en-GB" dirty="0" smtClean="0">
                <a:latin typeface="Arial Rounded MT Bold" panose="020F0704030504030204" pitchFamily="34" charset="0"/>
              </a:rPr>
              <a:t>Pre-warns </a:t>
            </a:r>
            <a:r>
              <a:rPr lang="en-GB" dirty="0">
                <a:latin typeface="Arial Rounded MT Bold" panose="020F0704030504030204" pitchFamily="34" charset="0"/>
              </a:rPr>
              <a:t>about the next Signal.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042" y="40516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6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5419" y="88847"/>
            <a:ext cx="82663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 Rounded MT Bold" panose="020F0704030504030204" pitchFamily="34" charset="0"/>
              </a:rPr>
              <a:t>HAND SIGNALS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1) Hand Signals are given using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Red or Green Flags during </a:t>
            </a:r>
            <a:r>
              <a:rPr lang="en-GB" dirty="0" smtClean="0">
                <a:latin typeface="Arial Rounded MT Bold" panose="020F0704030504030204" pitchFamily="34" charset="0"/>
              </a:rPr>
              <a:t>the Day</a:t>
            </a:r>
            <a:r>
              <a:rPr lang="en-GB" dirty="0">
                <a:latin typeface="Arial Rounded MT Bold" panose="020F0704030504030204" pitchFamily="34" charset="0"/>
              </a:rPr>
              <a:t>;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</a:t>
            </a:r>
            <a:r>
              <a:rPr lang="en-GB" b="1" dirty="0" smtClean="0"/>
              <a:t>Tri-</a:t>
            </a:r>
            <a:r>
              <a:rPr lang="en-GB" b="1" dirty="0" err="1" smtClean="0"/>
              <a:t>color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Hand Signal Lamp during Night.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2) </a:t>
            </a:r>
            <a:r>
              <a:rPr lang="en-GB" dirty="0" smtClean="0">
                <a:latin typeface="Arial Rounded MT Bold" panose="020F0704030504030204" pitchFamily="34" charset="0"/>
              </a:rPr>
              <a:t>The following </a:t>
            </a:r>
            <a:r>
              <a:rPr lang="en-GB" dirty="0">
                <a:latin typeface="Arial Rounded MT Bold" panose="020F0704030504030204" pitchFamily="34" charset="0"/>
              </a:rPr>
              <a:t>are the different types of Hand Signals given on various occasions: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Hand Signals similar to „Indications‟ of Fixed Signals: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Stop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Proceed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c) Proceed with Caution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Hand Signals given during Normal running of Trains: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Starting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All Right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c) All Ready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d) Complete Arrival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Hand Signals given during Unusual occurrences: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Incomplete Arrival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Parting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c) Hot Axle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iv) Hand Signals for Shunting: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Move towards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Move away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c) Move slowly for Coupling.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5427" y="88847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8129" y="612845"/>
            <a:ext cx="86201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3) Following Hand Signals are shown in </a:t>
            </a:r>
            <a:r>
              <a:rPr lang="en-GB" b="1" dirty="0">
                <a:latin typeface="Arial Rounded MT Bold" panose="020F0704030504030204" pitchFamily="34" charset="0"/>
              </a:rPr>
              <a:t>different manner during Day and Night</a:t>
            </a:r>
            <a:r>
              <a:rPr lang="en-GB" dirty="0">
                <a:latin typeface="Arial Rounded MT Bold" panose="020F0704030504030204" pitchFamily="34" charset="0"/>
              </a:rPr>
              <a:t>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Stop Hand Signal when Red Flag / Light not available.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All Right Hand Signal.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Complete Arrival Hand Signal.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iv) Shunting Hand Signal – Move Slowly for Coupling.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4) Following Hand Signals have </a:t>
            </a:r>
            <a:r>
              <a:rPr lang="en-GB" b="1" dirty="0">
                <a:latin typeface="Arial Rounded MT Bold" panose="020F0704030504030204" pitchFamily="34" charset="0"/>
              </a:rPr>
              <a:t>alternative method </a:t>
            </a:r>
            <a:r>
              <a:rPr lang="en-GB" dirty="0">
                <a:latin typeface="Arial Rounded MT Bold" panose="020F0704030504030204" pitchFamily="34" charset="0"/>
              </a:rPr>
              <a:t>if Red Flag/Light or Green Flag is not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available: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Stop Hand Signal – both during Day/Night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Proceed Hand Signal – during Day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Proceed with Caution Hand Signal – during Day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iv) Parting Hand Signal – during Day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v) All Three Shunting Hand Signals – during Day.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712" y="92291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2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90703"/>
              </p:ext>
            </p:extLst>
          </p:nvPr>
        </p:nvGraphicFramePr>
        <p:xfrm>
          <a:off x="91898" y="662287"/>
          <a:ext cx="8996961" cy="6023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87">
                  <a:extLst>
                    <a:ext uri="{9D8B030D-6E8A-4147-A177-3AD203B41FA5}">
                      <a16:colId xmlns:a16="http://schemas.microsoft.com/office/drawing/2014/main" val="686919357"/>
                    </a:ext>
                  </a:extLst>
                </a:gridCol>
                <a:gridCol w="1230807">
                  <a:extLst>
                    <a:ext uri="{9D8B030D-6E8A-4147-A177-3AD203B41FA5}">
                      <a16:colId xmlns:a16="http://schemas.microsoft.com/office/drawing/2014/main" val="845637937"/>
                    </a:ext>
                  </a:extLst>
                </a:gridCol>
                <a:gridCol w="1230807">
                  <a:extLst>
                    <a:ext uri="{9D8B030D-6E8A-4147-A177-3AD203B41FA5}">
                      <a16:colId xmlns:a16="http://schemas.microsoft.com/office/drawing/2014/main" val="1068075091"/>
                    </a:ext>
                  </a:extLst>
                </a:gridCol>
                <a:gridCol w="2688226">
                  <a:extLst>
                    <a:ext uri="{9D8B030D-6E8A-4147-A177-3AD203B41FA5}">
                      <a16:colId xmlns:a16="http://schemas.microsoft.com/office/drawing/2014/main" val="1444546123"/>
                    </a:ext>
                  </a:extLst>
                </a:gridCol>
                <a:gridCol w="768736">
                  <a:extLst>
                    <a:ext uri="{9D8B030D-6E8A-4147-A177-3AD203B41FA5}">
                      <a16:colId xmlns:a16="http://schemas.microsoft.com/office/drawing/2014/main" val="3547298389"/>
                    </a:ext>
                  </a:extLst>
                </a:gridCol>
                <a:gridCol w="2537898">
                  <a:extLst>
                    <a:ext uri="{9D8B030D-6E8A-4147-A177-3AD203B41FA5}">
                      <a16:colId xmlns:a16="http://schemas.microsoft.com/office/drawing/2014/main" val="154933510"/>
                    </a:ext>
                  </a:extLst>
                </a:gridCol>
              </a:tblGrid>
              <a:tr h="2962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ms‡KZ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w`‡bi †ejvq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ivÎx Kvjxb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69665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cZvKvi is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Kvh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©µg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G¨vKkb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evwZi is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Kvh©µg ev G¨vKkb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372656057"/>
                  </a:ext>
                </a:extLst>
              </a:tr>
              <a:tr h="2962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vgyb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cÖ`k©b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cÖ`k©b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1705976717"/>
                  </a:ext>
                </a:extLst>
              </a:tr>
              <a:tr h="592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`yB nvZ gv_vi Dc‡i Zz‡j aiv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mv`v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kix‡i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GK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¦© †_‡K Ab¨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¦©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Nywi‡q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1934900697"/>
                  </a:ext>
                </a:extLst>
              </a:tr>
              <a:tr h="2962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 nDb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w¯’ifv‡e a‡i ivLv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w¯’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ifv‡e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ivLv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2963280947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GK nvZ gv_vi Dc‡i Zz‡j aiv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H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2045144011"/>
                  </a:ext>
                </a:extLst>
              </a:tr>
              <a:tr h="2962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 mv‡_ AMÖmi nDb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 bx‡P †`vjv‡bv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3858089324"/>
                  </a:ext>
                </a:extLst>
              </a:tr>
              <a:tr h="3264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2371649801"/>
                  </a:ext>
                </a:extLst>
              </a:tr>
              <a:tr h="88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4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óviwUs/ hvÎv ïiæ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ûB‡mj †`Iqv I cZvKv gv_vi Dc‡i GK cvk †_‡K Av‡iK cv‡k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ûB‡mj †`Iqv I meyR cZvKv gv_vi Dc‡i GK cvk †_‡K Av‡iK cv‡k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1038432085"/>
                  </a:ext>
                </a:extLst>
              </a:tr>
              <a:tr h="88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m¤§wZ ev Aj‡iWx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cZvKv gv_vi Dc‡i GK cvk †_‡K Av‡iK cv‡k 3 evi †`vjv‡bv 2 evi Dc‡i bx‡P †`vjv‡bv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cZvKv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gv_vi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GK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†_‡K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Av‡iK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cv‡k3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2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653139247"/>
                  </a:ext>
                </a:extLst>
              </a:tr>
              <a:tr h="365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6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Aj-ivBU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Avbyf~wgKfv‡e a‡i ivLv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Avbyf~wgKfv‡e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1516218803"/>
                  </a:ext>
                </a:extLst>
              </a:tr>
              <a:tr h="592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7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m¤ú~Y© †cuŠQv‡bv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  H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MvW© Ges GmGg Gi g‡a¨ gv_vi Dc‡ii w`‡K 4 evi nvZ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mv`v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MvW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GmGg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g‡a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gv_vi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4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3328565374"/>
                  </a:ext>
                </a:extLst>
              </a:tr>
              <a:tr h="592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8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Am¤ú~Y©iƒ‡c/fv‡e †cuŠQv‡bv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 jvj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GmGg Uz †jv‡Kvgvóvi gv_vi Dc‡ii w`‡K 4 evi nvZ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GmGg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jv‡Kvgvóvi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gv_vi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4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188260516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7150" y="24256"/>
            <a:ext cx="68414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‡¤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œi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Uwe‡j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w`‡bi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ejvq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ivÎxKv‡j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cÖvq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13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ai‡bi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nvZ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wmMbvj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cÖ`k©b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welq¸wj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Dc¯’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vcb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n‡jv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954" y="61714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4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User\Desktop\POWER POINT LITERACY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6868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1830	Operation of first passenger steam-powered railway (Liverpool–Manchester)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09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63074"/>
              </p:ext>
            </p:extLst>
          </p:nvPr>
        </p:nvGraphicFramePr>
        <p:xfrm>
          <a:off x="81845" y="13774"/>
          <a:ext cx="8996961" cy="2535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87">
                  <a:extLst>
                    <a:ext uri="{9D8B030D-6E8A-4147-A177-3AD203B41FA5}">
                      <a16:colId xmlns:a16="http://schemas.microsoft.com/office/drawing/2014/main" val="274023805"/>
                    </a:ext>
                  </a:extLst>
                </a:gridCol>
                <a:gridCol w="1230807">
                  <a:extLst>
                    <a:ext uri="{9D8B030D-6E8A-4147-A177-3AD203B41FA5}">
                      <a16:colId xmlns:a16="http://schemas.microsoft.com/office/drawing/2014/main" val="2889847572"/>
                    </a:ext>
                  </a:extLst>
                </a:gridCol>
                <a:gridCol w="1230807">
                  <a:extLst>
                    <a:ext uri="{9D8B030D-6E8A-4147-A177-3AD203B41FA5}">
                      <a16:colId xmlns:a16="http://schemas.microsoft.com/office/drawing/2014/main" val="2832377700"/>
                    </a:ext>
                  </a:extLst>
                </a:gridCol>
                <a:gridCol w="2688226">
                  <a:extLst>
                    <a:ext uri="{9D8B030D-6E8A-4147-A177-3AD203B41FA5}">
                      <a16:colId xmlns:a16="http://schemas.microsoft.com/office/drawing/2014/main" val="2412211259"/>
                    </a:ext>
                  </a:extLst>
                </a:gridCol>
                <a:gridCol w="768736">
                  <a:extLst>
                    <a:ext uri="{9D8B030D-6E8A-4147-A177-3AD203B41FA5}">
                      <a16:colId xmlns:a16="http://schemas.microsoft.com/office/drawing/2014/main" val="1036003386"/>
                    </a:ext>
                  </a:extLst>
                </a:gridCol>
                <a:gridCol w="2537898">
                  <a:extLst>
                    <a:ext uri="{9D8B030D-6E8A-4147-A177-3AD203B41FA5}">
                      <a16:colId xmlns:a16="http://schemas.microsoft.com/office/drawing/2014/main" val="800409533"/>
                    </a:ext>
                  </a:extLst>
                </a:gridCol>
              </a:tblGrid>
              <a:tr h="11263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9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Uªb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cvwU©s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‡h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ijI‡q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Kg©Pvix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wPrKvi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gv_vi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GKwÎZ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Dfq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mwi‡q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bIqv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mv`v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‡h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ijI‡q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Kg©Pvix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m¤¢e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2329592543"/>
                  </a:ext>
                </a:extLst>
              </a:tr>
              <a:tr h="704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MvW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jv‡Kvgvóvi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m¤¢e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mv`v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MvW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jv‡Kvgvóvi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m¤¢e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3124922626"/>
                  </a:ext>
                </a:extLst>
              </a:tr>
              <a:tr h="704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MvW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jv‡Kvgvóvi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m¤¢e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mv`v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MvW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Uz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jv‡Kvgvóvi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m¤¢e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49354" marR="49354" marT="0" marB="0"/>
                </a:tc>
                <a:extLst>
                  <a:ext uri="{0D108BD9-81ED-4DB2-BD59-A6C34878D82A}">
                    <a16:rowId xmlns:a16="http://schemas.microsoft.com/office/drawing/2014/main" val="118970540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05044"/>
              </p:ext>
            </p:extLst>
          </p:nvPr>
        </p:nvGraphicFramePr>
        <p:xfrm>
          <a:off x="81847" y="2572702"/>
          <a:ext cx="899695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168">
                  <a:extLst>
                    <a:ext uri="{9D8B030D-6E8A-4147-A177-3AD203B41FA5}">
                      <a16:colId xmlns:a16="http://schemas.microsoft.com/office/drawing/2014/main" val="1791598662"/>
                    </a:ext>
                  </a:extLst>
                </a:gridCol>
                <a:gridCol w="1312747">
                  <a:extLst>
                    <a:ext uri="{9D8B030D-6E8A-4147-A177-3AD203B41FA5}">
                      <a16:colId xmlns:a16="http://schemas.microsoft.com/office/drawing/2014/main" val="3378258631"/>
                    </a:ext>
                  </a:extLst>
                </a:gridCol>
                <a:gridCol w="778530">
                  <a:extLst>
                    <a:ext uri="{9D8B030D-6E8A-4147-A177-3AD203B41FA5}">
                      <a16:colId xmlns:a16="http://schemas.microsoft.com/office/drawing/2014/main" val="2993722894"/>
                    </a:ext>
                  </a:extLst>
                </a:gridCol>
                <a:gridCol w="507763">
                  <a:extLst>
                    <a:ext uri="{9D8B030D-6E8A-4147-A177-3AD203B41FA5}">
                      <a16:colId xmlns:a16="http://schemas.microsoft.com/office/drawing/2014/main" val="993439164"/>
                    </a:ext>
                  </a:extLst>
                </a:gridCol>
                <a:gridCol w="2997675">
                  <a:extLst>
                    <a:ext uri="{9D8B030D-6E8A-4147-A177-3AD203B41FA5}">
                      <a16:colId xmlns:a16="http://schemas.microsoft.com/office/drawing/2014/main" val="875690129"/>
                    </a:ext>
                  </a:extLst>
                </a:gridCol>
                <a:gridCol w="830584">
                  <a:extLst>
                    <a:ext uri="{9D8B030D-6E8A-4147-A177-3AD203B41FA5}">
                      <a16:colId xmlns:a16="http://schemas.microsoft.com/office/drawing/2014/main" val="1490154883"/>
                    </a:ext>
                  </a:extLst>
                </a:gridCol>
                <a:gridCol w="1982491">
                  <a:extLst>
                    <a:ext uri="{9D8B030D-6E8A-4147-A177-3AD203B41FA5}">
                      <a16:colId xmlns:a16="http://schemas.microsoft.com/office/drawing/2014/main" val="2211251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10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nU G‡·j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ey‡Ki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Dfq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/µm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e„ËvKv‡i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8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Arci)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evg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n‡Z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Wvb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 jvj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ey‡Ki Dfq w`‡K/µm K‡i e„ËvKv‡i (Arc) evg w`K n‡Z Wvb w`‡K †`vjv‡bv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48719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8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11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kvw›Us n¨vÛ wmMbvj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w`‡bi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ejvq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ivÎx Kvjxb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350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gyf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GI‡q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cZvKvi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is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Kvh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©µg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G¨vKkb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evwZi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is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Kvh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©µg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G¨vKkb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4255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ax‡i ax‡i Dc‡i bx‡P †`vjv‡bv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ax‡i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ax‡i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bx‡P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vjv‡bv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36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4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430704"/>
              </p:ext>
            </p:extLst>
          </p:nvPr>
        </p:nvGraphicFramePr>
        <p:xfrm>
          <a:off x="165420" y="372194"/>
          <a:ext cx="8905060" cy="5035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410">
                  <a:extLst>
                    <a:ext uri="{9D8B030D-6E8A-4147-A177-3AD203B41FA5}">
                      <a16:colId xmlns:a16="http://schemas.microsoft.com/office/drawing/2014/main" val="8080082"/>
                    </a:ext>
                  </a:extLst>
                </a:gridCol>
                <a:gridCol w="1234130">
                  <a:extLst>
                    <a:ext uri="{9D8B030D-6E8A-4147-A177-3AD203B41FA5}">
                      <a16:colId xmlns:a16="http://schemas.microsoft.com/office/drawing/2014/main" val="631773463"/>
                    </a:ext>
                  </a:extLst>
                </a:gridCol>
                <a:gridCol w="1169042">
                  <a:extLst>
                    <a:ext uri="{9D8B030D-6E8A-4147-A177-3AD203B41FA5}">
                      <a16:colId xmlns:a16="http://schemas.microsoft.com/office/drawing/2014/main" val="3567638965"/>
                    </a:ext>
                  </a:extLst>
                </a:gridCol>
                <a:gridCol w="2193716">
                  <a:extLst>
                    <a:ext uri="{9D8B030D-6E8A-4147-A177-3AD203B41FA5}">
                      <a16:colId xmlns:a16="http://schemas.microsoft.com/office/drawing/2014/main" val="2242439932"/>
                    </a:ext>
                  </a:extLst>
                </a:gridCol>
                <a:gridCol w="1133046">
                  <a:extLst>
                    <a:ext uri="{9D8B030D-6E8A-4147-A177-3AD203B41FA5}">
                      <a16:colId xmlns:a16="http://schemas.microsoft.com/office/drawing/2014/main" val="26901627"/>
                    </a:ext>
                  </a:extLst>
                </a:gridCol>
                <a:gridCol w="2453716">
                  <a:extLst>
                    <a:ext uri="{9D8B030D-6E8A-4147-A177-3AD203B41FA5}">
                      <a16:colId xmlns:a16="http://schemas.microsoft.com/office/drawing/2014/main" val="3398458360"/>
                    </a:ext>
                  </a:extLst>
                </a:gridCol>
              </a:tblGrid>
              <a:tr h="7216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11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kvw›Us n¨vÛ wmMbvj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w`‡bi †ejvq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ivÎx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Kvjxb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9307"/>
                  </a:ext>
                </a:extLst>
              </a:tr>
              <a:tr h="3451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gyf GI‡q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cZvKvi is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Kvh©µg ev G¨vKkb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evwZi is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Kvh©µg ev G¨vKkb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extLst>
                  <a:ext uri="{0D108BD9-81ED-4DB2-BD59-A6C34878D82A}">
                    <a16:rowId xmlns:a16="http://schemas.microsoft.com/office/drawing/2014/main" val="1475733916"/>
                  </a:ext>
                </a:extLst>
              </a:tr>
              <a:tr h="721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ax‡i ax‡i Dc‡i bx‡P nvZ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ax‡i ax‡i Dc‡i bx‡P nvZ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extLst>
                  <a:ext uri="{0D108BD9-81ED-4DB2-BD59-A6C34878D82A}">
                    <a16:rowId xmlns:a16="http://schemas.microsoft.com/office/drawing/2014/main" val="2778856116"/>
                  </a:ext>
                </a:extLst>
              </a:tr>
              <a:tr h="7216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12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GB" sz="160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gyf UzIqvW©m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GK cvk¦© †_‡K Av‡iK cv‡k¦© †`vjv‡bv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GK cvk¦© †_‡K Av‡iK cv‡k¦©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extLst>
                  <a:ext uri="{0D108BD9-81ED-4DB2-BD59-A6C34878D82A}">
                    <a16:rowId xmlns:a16="http://schemas.microsoft.com/office/drawing/2014/main" val="3827368837"/>
                  </a:ext>
                </a:extLst>
              </a:tr>
              <a:tr h="721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----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GK cvk¦© †_‡K Av‡iK cv‡k¦© nvZ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GK cvk¦© †_‡K Av‡iK cv‡k¦© †`vjv‡bv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extLst>
                  <a:ext uri="{0D108BD9-81ED-4DB2-BD59-A6C34878D82A}">
                    <a16:rowId xmlns:a16="http://schemas.microsoft.com/office/drawing/2014/main" val="520012875"/>
                  </a:ext>
                </a:extLst>
              </a:tr>
              <a:tr h="7216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13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gyf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†¯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øv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di</a:t>
                      </a:r>
                      <a:endParaRPr lang="en-GB" sz="1600" dirty="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Kvcwjs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jvj Ges 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GK mv‡_ a‡i GK w`K †_‡K Ab¨ w`‡K †`vjv‡bv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gv_vi Dc‡i Zz‡j bx‡Pi w`‡K PµvKv‡i †Nvov‡bv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extLst>
                  <a:ext uri="{0D108BD9-81ED-4DB2-BD59-A6C34878D82A}">
                    <a16:rowId xmlns:a16="http://schemas.microsoft.com/office/drawing/2014/main" val="1666499407"/>
                  </a:ext>
                </a:extLst>
              </a:tr>
              <a:tr h="10824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--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gv_vi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Dc‡i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GKwÎZ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K‡i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`ª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æZ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Dfq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w`‡K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mwi‡q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bIqv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--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--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5722" marR="65722" marT="0" marB="0"/>
                </a:tc>
                <a:extLst>
                  <a:ext uri="{0D108BD9-81ED-4DB2-BD59-A6C34878D82A}">
                    <a16:rowId xmlns:a16="http://schemas.microsoft.com/office/drawing/2014/main" val="2233972154"/>
                  </a:ext>
                </a:extLst>
              </a:tr>
            </a:tbl>
          </a:graphicData>
        </a:graphic>
      </p:graphicFrame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16" y="63666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8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79" y="698372"/>
            <a:ext cx="876721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Lv‡bvi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¯’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vb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Dcjÿ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Hand Signal Place &amp; Occasions)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hLb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dBwjDi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A‡K‡Rv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†m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mg‡q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A‡K‡Rv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wmMbv‡ji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c`cÖv‡šÍ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nq: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1.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óvU©vi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2. </a:t>
            </a:r>
            <a:r>
              <a:rPr lang="en-US" dirty="0" err="1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GvWfvÝ</a:t>
            </a:r>
            <a:r>
              <a:rPr lang="en-US" dirty="0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óvU©vi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`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Øviv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c‡q›U‡K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iÿvi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cÖ‡qvRb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nq)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3.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kv›U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4. </a:t>
            </a:r>
            <a:r>
              <a:rPr lang="en-US" dirty="0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†</a:t>
            </a:r>
            <a:r>
              <a:rPr lang="en-US" dirty="0" err="1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mKkb</a:t>
            </a:r>
            <a:r>
              <a:rPr lang="en-US" dirty="0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wjwg‡Ui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g‡a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MÖvDÛ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kv›U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ÔwRÕ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gvKv©i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vK‡j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5.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kvw›Us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mxgv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‡`©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BwÛ‡KUi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kvw›Us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6. 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MÖnYKvix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óc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` IwcwU-27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Bmy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Kzqvkv”Qbœ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AvenvIqv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vK‡j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wm‡½j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jvB‡b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wmMbvjg¨vb</a:t>
            </a:r>
            <a:r>
              <a:rPr lang="en-US" dirty="0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KZ…©K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¯’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vcb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¯’‡j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BwÄb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cywks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ÿ‡Î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KZ…©K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AweiZ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vK‡e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BwÄb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wehy³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ÿ‡Î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KZ©„K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BwÄwbqvwis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IqvPg¨vb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KZ…©K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Kkvb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¯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úU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cvwmsKv‡j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mZK©Zvc~Y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cÖ`k©b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†Uª‡bi †kl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fwnK¨vj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ÎæwUc~Y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GjvKv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wbivc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‡`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AwZµg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K‡i‡Q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g‡g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P. †MBU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wKcvi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KZ…©K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j‡fj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µ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†MBU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cvm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mg‡q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Q.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c‡q›Um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g¨vb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KZ©„K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c‡q›U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mwUs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jwKs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ci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‡`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wL‡q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wbivcËv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wbwðZ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 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847" y="127326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4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5964" y="280446"/>
            <a:ext cx="86247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R.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mxgvq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j‡fj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µ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†MBU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mwVKfv‡e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eÜ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ZvjveÜ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ci †MBU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wKcvi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S. 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ga¨eZx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mKkb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weiwZhy³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n‡Z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Qvovi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Kv‡j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‡`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KZ©„K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AjivBU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Lv‡bvi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gva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¨‡g </a:t>
            </a:r>
            <a:r>
              <a:rPr lang="en-US" dirty="0" err="1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wbivc</a:t>
            </a:r>
            <a:r>
              <a:rPr lang="en-US" dirty="0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‡` 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Pjvi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welqwU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wbwðZ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K‡ib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w`‡bi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ejvq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meyR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cZvKv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Avbyf~wgKfv‡e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ywj‡q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GKBfv‡e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iv‡Zi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ejvq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meyR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evwZ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ywj‡q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U.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mKj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Kweb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†_ªv-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cvwms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†Uª‡bi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ÿ‡Î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cÖwmW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wmMbv‡ji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gva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¨‡g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ms‡KZ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wL‡q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v‡Kb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AwZµg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Kv‡j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ga¨eZx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mKk‡b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cy‡ivcywi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AwZµg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g‡g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nvZ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wmMbv‡ji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gva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¨‡g Z_¨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wewbgq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K‡ib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`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†_‡K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Aj-ivBU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Z‡e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yÕwU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mswÿß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eskx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aŸwb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ûB‡mj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w`‡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,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ZviciI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`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KZ©„K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Aj-ivBU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Lv‡bv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Aek¨B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vwg‡q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w`‡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 </a:t>
            </a:r>
            <a:endParaRPr lang="en-GB" dirty="0"/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776" y="66314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6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Rail Track\Stop-signals-or-semaphore-type-signa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5" y="0"/>
            <a:ext cx="4760394" cy="45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Desktop\Rail Track\uq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2559" y="-36759"/>
            <a:ext cx="4351441" cy="45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0581" y="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2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esktop\Shunt Signal\Four-Aspect-Signals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84" y="174610"/>
            <a:ext cx="8486918" cy="62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8296" y="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V="1">
            <a:off x="0" y="1919059"/>
            <a:ext cx="883920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124200" y="1233259"/>
            <a:ext cx="2895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43600" y="1233259"/>
            <a:ext cx="1143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1981200" y="1309459"/>
            <a:ext cx="1143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71800" y="2604859"/>
            <a:ext cx="3505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1995259"/>
            <a:ext cx="10668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77000" y="1919059"/>
            <a:ext cx="762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3200400" y="10046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V="1">
            <a:off x="5943600" y="1385659"/>
            <a:ext cx="228600" cy="76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3352800" y="10046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715000" y="10046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28600" y="1766659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228600" y="1766659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81000" y="17666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676400" y="17666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524000" y="1766659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828800" y="17666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172200" y="26810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324600" y="26810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7467600" y="1995259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315200" y="19952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8305800" y="19952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8153400" y="19952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7162800" y="19952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696200" y="1690459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543800" y="16904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5867400" y="10046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3124200" y="27572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2971800" y="27572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533400" y="17666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914400" y="1995259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1066800" y="19952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8458200" y="19952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685800" y="17666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8610600" y="1995259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2438400" y="20714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2590800" y="20714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6324600" y="1690459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172200" y="1690459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2971800" y="1080859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0808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19800" y="17666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05200" y="10808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0" y="18428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219200" y="20714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71600" y="18428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43200" y="21476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91400" y="17666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763000" y="2071459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620000" y="20714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76600" y="28334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43600" y="2757259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Flowchart: Connector 54"/>
          <p:cNvSpPr/>
          <p:nvPr/>
        </p:nvSpPr>
        <p:spPr>
          <a:xfrm>
            <a:off x="6477000" y="1690459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>
          <a:xfrm>
            <a:off x="2286000" y="2071459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111"/>
          <p:cNvSpPr txBox="1"/>
          <p:nvPr/>
        </p:nvSpPr>
        <p:spPr>
          <a:xfrm>
            <a:off x="762000" y="-443141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  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Single Line B class Station ( Minimum Basic Signals)</a:t>
            </a:r>
          </a:p>
          <a:p>
            <a:endParaRPr lang="en-US" dirty="0"/>
          </a:p>
        </p:txBody>
      </p:sp>
      <p:sp>
        <p:nvSpPr>
          <p:cNvPr id="58" name="TextBox 112"/>
          <p:cNvSpPr txBox="1"/>
          <p:nvPr/>
        </p:nvSpPr>
        <p:spPr>
          <a:xfrm>
            <a:off x="1371600" y="146185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Home</a:t>
            </a:r>
          </a:p>
          <a:p>
            <a:endParaRPr lang="en-US" dirty="0"/>
          </a:p>
        </p:txBody>
      </p:sp>
      <p:sp>
        <p:nvSpPr>
          <p:cNvPr id="59" name="TextBox 113"/>
          <p:cNvSpPr txBox="1"/>
          <p:nvPr/>
        </p:nvSpPr>
        <p:spPr>
          <a:xfrm>
            <a:off x="7086600" y="207145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Home</a:t>
            </a:r>
          </a:p>
          <a:p>
            <a:endParaRPr lang="en-US" dirty="0"/>
          </a:p>
        </p:txBody>
      </p:sp>
      <p:sp>
        <p:nvSpPr>
          <p:cNvPr id="60" name="TextBox 114"/>
          <p:cNvSpPr txBox="1"/>
          <p:nvPr/>
        </p:nvSpPr>
        <p:spPr>
          <a:xfrm>
            <a:off x="2971800" y="69985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1" name="TextBox 115"/>
          <p:cNvSpPr txBox="1"/>
          <p:nvPr/>
        </p:nvSpPr>
        <p:spPr>
          <a:xfrm>
            <a:off x="5181600" y="69985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2" name="TextBox 116"/>
          <p:cNvSpPr txBox="1"/>
          <p:nvPr/>
        </p:nvSpPr>
        <p:spPr>
          <a:xfrm>
            <a:off x="2895600" y="29096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3" name="TextBox 117"/>
          <p:cNvSpPr txBox="1"/>
          <p:nvPr/>
        </p:nvSpPr>
        <p:spPr>
          <a:xfrm>
            <a:off x="6019800" y="27572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4" name="TextBox 118"/>
          <p:cNvSpPr txBox="1"/>
          <p:nvPr/>
        </p:nvSpPr>
        <p:spPr>
          <a:xfrm>
            <a:off x="2667000" y="214765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5" name="TextBox 119"/>
          <p:cNvSpPr txBox="1"/>
          <p:nvPr/>
        </p:nvSpPr>
        <p:spPr>
          <a:xfrm>
            <a:off x="5334000" y="14618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6" name="TextBox 120"/>
          <p:cNvSpPr txBox="1"/>
          <p:nvPr/>
        </p:nvSpPr>
        <p:spPr>
          <a:xfrm>
            <a:off x="7010400" y="138565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Ad.</a:t>
            </a:r>
            <a:r>
              <a:rPr lang="en-US" dirty="0" smtClean="0"/>
              <a:t> starter</a:t>
            </a:r>
          </a:p>
          <a:p>
            <a:endParaRPr lang="en-US" dirty="0"/>
          </a:p>
        </p:txBody>
      </p:sp>
      <p:sp>
        <p:nvSpPr>
          <p:cNvPr id="67" name="TextBox 121"/>
          <p:cNvSpPr txBox="1"/>
          <p:nvPr/>
        </p:nvSpPr>
        <p:spPr>
          <a:xfrm>
            <a:off x="838200" y="207145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Ad.</a:t>
            </a:r>
            <a:r>
              <a:rPr lang="en-US" dirty="0" smtClean="0"/>
              <a:t> starter</a:t>
            </a:r>
          </a:p>
          <a:p>
            <a:endParaRPr lang="en-US" dirty="0"/>
          </a:p>
        </p:txBody>
      </p:sp>
      <p:sp>
        <p:nvSpPr>
          <p:cNvPr id="68" name="TextBox 122"/>
          <p:cNvSpPr txBox="1"/>
          <p:nvPr/>
        </p:nvSpPr>
        <p:spPr>
          <a:xfrm>
            <a:off x="0" y="13856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Outer</a:t>
            </a:r>
            <a:endParaRPr lang="en-US" dirty="0"/>
          </a:p>
        </p:txBody>
      </p:sp>
      <p:sp>
        <p:nvSpPr>
          <p:cNvPr id="69" name="TextBox 123"/>
          <p:cNvSpPr txBox="1"/>
          <p:nvPr/>
        </p:nvSpPr>
        <p:spPr>
          <a:xfrm>
            <a:off x="8305800" y="2071459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Outer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4114800" y="2452459"/>
            <a:ext cx="2895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2628900" y="1804759"/>
            <a:ext cx="2971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1" idx="0"/>
          </p:cNvCxnSpPr>
          <p:nvPr/>
        </p:nvCxnSpPr>
        <p:spPr>
          <a:xfrm rot="16200000" flipH="1" flipV="1">
            <a:off x="5029200" y="2833459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048000" y="2681059"/>
            <a:ext cx="2209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33"/>
          <p:cNvSpPr txBox="1"/>
          <p:nvPr/>
        </p:nvSpPr>
        <p:spPr>
          <a:xfrm>
            <a:off x="4495800" y="412885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Trap Points</a:t>
            </a:r>
            <a:endParaRPr lang="en-US" dirty="0"/>
          </a:p>
        </p:txBody>
      </p:sp>
      <p:pic>
        <p:nvPicPr>
          <p:cNvPr id="7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767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4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V="1">
            <a:off x="-38100" y="1883064"/>
            <a:ext cx="883920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238500" y="1273464"/>
            <a:ext cx="2590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29300" y="1273464"/>
            <a:ext cx="12192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2171700" y="1273464"/>
            <a:ext cx="1143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-38100" y="2568864"/>
            <a:ext cx="89154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43100" y="1959264"/>
            <a:ext cx="9144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38900" y="1883064"/>
            <a:ext cx="762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5905500" y="1349664"/>
            <a:ext cx="228600" cy="76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5676900" y="9686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90500" y="1730664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90500" y="17306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42900" y="17306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638300" y="17306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485900" y="17306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790700" y="17306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134100" y="24164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286500" y="24164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7658100" y="16544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505700" y="16544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5829300" y="9686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467100" y="27212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314700" y="27212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95300" y="17306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76300" y="19592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028700" y="19592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647700" y="17306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2400300" y="20354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2552700" y="20354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286500" y="16544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6134100" y="16544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2933700" y="1044864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48300" y="10448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81700" y="17306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-38100" y="18068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1100" y="20354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33500" y="18068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05100" y="21116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53300" y="17306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19500" y="27974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81700" y="24926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6438900" y="16544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2247900" y="20354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1562100" y="27212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1714500" y="27212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3162300" y="27212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6438900" y="26450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6591300" y="26450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6743700" y="26450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Flowchart: Connector 50"/>
          <p:cNvSpPr/>
          <p:nvPr/>
        </p:nvSpPr>
        <p:spPr>
          <a:xfrm>
            <a:off x="8039100" y="26450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8191500" y="26450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Flowchart: Connector 52"/>
          <p:cNvSpPr/>
          <p:nvPr/>
        </p:nvSpPr>
        <p:spPr>
          <a:xfrm>
            <a:off x="8343900" y="26450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Flowchart: Connector 53"/>
          <p:cNvSpPr/>
          <p:nvPr/>
        </p:nvSpPr>
        <p:spPr>
          <a:xfrm>
            <a:off x="8496300" y="2645064"/>
            <a:ext cx="152400" cy="1524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6200000" flipV="1">
            <a:off x="2895600" y="2683164"/>
            <a:ext cx="6096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66900" y="27974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600700" y="2645064"/>
            <a:ext cx="762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96100" y="27212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648700" y="27212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390900" y="3254664"/>
            <a:ext cx="2286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Flowchart: Connector 60"/>
          <p:cNvSpPr/>
          <p:nvPr/>
        </p:nvSpPr>
        <p:spPr>
          <a:xfrm>
            <a:off x="3543300" y="3330864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Flowchart: Connector 61"/>
          <p:cNvSpPr/>
          <p:nvPr/>
        </p:nvSpPr>
        <p:spPr>
          <a:xfrm>
            <a:off x="3390900" y="3330864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695700" y="3407064"/>
            <a:ext cx="22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94"/>
          <p:cNvSpPr txBox="1"/>
          <p:nvPr/>
        </p:nvSpPr>
        <p:spPr>
          <a:xfrm>
            <a:off x="8191500" y="245593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Outer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95"/>
          <p:cNvSpPr txBox="1"/>
          <p:nvPr/>
        </p:nvSpPr>
        <p:spPr>
          <a:xfrm>
            <a:off x="6438900" y="27212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66" name="TextBox 96"/>
          <p:cNvSpPr txBox="1"/>
          <p:nvPr/>
        </p:nvSpPr>
        <p:spPr>
          <a:xfrm>
            <a:off x="3390900" y="340706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67" name="TextBox 97"/>
          <p:cNvSpPr txBox="1"/>
          <p:nvPr/>
        </p:nvSpPr>
        <p:spPr>
          <a:xfrm>
            <a:off x="1333500" y="279746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Ad.</a:t>
            </a:r>
            <a:r>
              <a:rPr lang="en-US" dirty="0" smtClean="0"/>
              <a:t> starter</a:t>
            </a:r>
            <a:endParaRPr lang="en-US" dirty="0"/>
          </a:p>
        </p:txBody>
      </p:sp>
      <p:sp>
        <p:nvSpPr>
          <p:cNvPr id="68" name="TextBox 99"/>
          <p:cNvSpPr txBox="1"/>
          <p:nvPr/>
        </p:nvSpPr>
        <p:spPr>
          <a:xfrm>
            <a:off x="3467100" y="279746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69" name="TextBox 100"/>
          <p:cNvSpPr txBox="1"/>
          <p:nvPr/>
        </p:nvSpPr>
        <p:spPr>
          <a:xfrm>
            <a:off x="5600700" y="211166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70" name="TextBox 101"/>
          <p:cNvSpPr txBox="1"/>
          <p:nvPr/>
        </p:nvSpPr>
        <p:spPr>
          <a:xfrm>
            <a:off x="7048500" y="134966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Ad.</a:t>
            </a:r>
            <a:r>
              <a:rPr lang="en-US" dirty="0" smtClean="0"/>
              <a:t> starter</a:t>
            </a:r>
          </a:p>
          <a:p>
            <a:endParaRPr lang="en-US" dirty="0"/>
          </a:p>
        </p:txBody>
      </p:sp>
      <p:sp>
        <p:nvSpPr>
          <p:cNvPr id="71" name="TextBox 102"/>
          <p:cNvSpPr txBox="1"/>
          <p:nvPr/>
        </p:nvSpPr>
        <p:spPr>
          <a:xfrm>
            <a:off x="5448300" y="138913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72" name="TextBox 103"/>
          <p:cNvSpPr txBox="1"/>
          <p:nvPr/>
        </p:nvSpPr>
        <p:spPr>
          <a:xfrm>
            <a:off x="5067300" y="70333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sp>
        <p:nvSpPr>
          <p:cNvPr id="73" name="TextBox 104"/>
          <p:cNvSpPr txBox="1"/>
          <p:nvPr/>
        </p:nvSpPr>
        <p:spPr>
          <a:xfrm>
            <a:off x="1409700" y="138913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Home</a:t>
            </a:r>
          </a:p>
          <a:p>
            <a:endParaRPr lang="en-US" dirty="0"/>
          </a:p>
        </p:txBody>
      </p:sp>
      <p:sp>
        <p:nvSpPr>
          <p:cNvPr id="74" name="TextBox 105"/>
          <p:cNvSpPr txBox="1"/>
          <p:nvPr/>
        </p:nvSpPr>
        <p:spPr>
          <a:xfrm>
            <a:off x="647700" y="203546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Ad.</a:t>
            </a:r>
            <a:r>
              <a:rPr lang="en-US" dirty="0" smtClean="0"/>
              <a:t> starter</a:t>
            </a:r>
          </a:p>
          <a:p>
            <a:endParaRPr lang="en-US" dirty="0"/>
          </a:p>
        </p:txBody>
      </p:sp>
      <p:sp>
        <p:nvSpPr>
          <p:cNvPr id="75" name="TextBox 106"/>
          <p:cNvSpPr txBox="1"/>
          <p:nvPr/>
        </p:nvSpPr>
        <p:spPr>
          <a:xfrm>
            <a:off x="-38100" y="138913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Outer</a:t>
            </a:r>
          </a:p>
          <a:p>
            <a:endParaRPr lang="en-US" dirty="0"/>
          </a:p>
        </p:txBody>
      </p:sp>
      <p:sp>
        <p:nvSpPr>
          <p:cNvPr id="76" name="TextBox 107"/>
          <p:cNvSpPr txBox="1"/>
          <p:nvPr/>
        </p:nvSpPr>
        <p:spPr>
          <a:xfrm>
            <a:off x="647700" y="-9813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Double Line B class Station ( Minimum Basic Signals)</a:t>
            </a:r>
            <a:endParaRPr lang="en-US" sz="2400" b="1" dirty="0"/>
          </a:p>
        </p:txBody>
      </p:sp>
      <p:sp>
        <p:nvSpPr>
          <p:cNvPr id="102" name="TextBox 99"/>
          <p:cNvSpPr txBox="1"/>
          <p:nvPr/>
        </p:nvSpPr>
        <p:spPr>
          <a:xfrm>
            <a:off x="5347220" y="3501264"/>
            <a:ext cx="101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Starter</a:t>
            </a:r>
          </a:p>
          <a:p>
            <a:endParaRPr lang="en-US" dirty="0"/>
          </a:p>
        </p:txBody>
      </p:sp>
      <p:pic>
        <p:nvPicPr>
          <p:cNvPr id="78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451" y="12703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8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62567"/>
              </p:ext>
            </p:extLst>
          </p:nvPr>
        </p:nvGraphicFramePr>
        <p:xfrm>
          <a:off x="266508" y="3265200"/>
          <a:ext cx="8822351" cy="250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720">
                  <a:extLst>
                    <a:ext uri="{9D8B030D-6E8A-4147-A177-3AD203B41FA5}">
                      <a16:colId xmlns:a16="http://schemas.microsoft.com/office/drawing/2014/main" val="2530692836"/>
                    </a:ext>
                  </a:extLst>
                </a:gridCol>
                <a:gridCol w="1604064">
                  <a:extLst>
                    <a:ext uri="{9D8B030D-6E8A-4147-A177-3AD203B41FA5}">
                      <a16:colId xmlns:a16="http://schemas.microsoft.com/office/drawing/2014/main" val="1631500521"/>
                    </a:ext>
                  </a:extLst>
                </a:gridCol>
                <a:gridCol w="5881567">
                  <a:extLst>
                    <a:ext uri="{9D8B030D-6E8A-4147-A177-3AD203B41FA5}">
                      <a16:colId xmlns:a16="http://schemas.microsoft.com/office/drawing/2014/main" val="769053726"/>
                    </a:ext>
                  </a:extLst>
                </a:gridCol>
              </a:tblGrid>
              <a:tr h="357356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_vgyb I A‡cÿv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723162"/>
                  </a:ext>
                </a:extLst>
              </a:tr>
              <a:tr h="71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GKK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 mv‡_ AvMÖmi nDb; m¤§y‡Li †nvg wmMb¨vj we`RbK Ae¯’vq Av‡Q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32179"/>
                  </a:ext>
                </a:extLst>
              </a:tr>
              <a:tr h="71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‰ØZ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m¤§y‡Li †nvg wmMb¨vj AbyKz‡j Av‡Q; jyc jvB‡b cÖ‡ek Ki‡Z n‡e| Aby×© 16 wK: wg: MwZ‡Z AMÖmi nDb|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885097"/>
                  </a:ext>
                </a:extLst>
              </a:tr>
              <a:tr h="714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cwi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¯‹vi/ evavgy³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gBb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jvB‡b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MÖnY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n‡”Q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m¤§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y‡Li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wmMb¨vj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†`‡L ¯^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vfvweK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92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509" y="19539"/>
            <a:ext cx="870288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eZ©gv‡b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Kw¤úDUvi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eBRW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B›UvijwKs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wmweAvB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¯’vi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Aax‡b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AvbxZ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†÷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kbmg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~‡n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Kw¤úDUvi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e¨eüZ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†÷kb mg~‡n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wmMb¨v‡ji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cÖKvi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†f` 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Types of Signal Used)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bb-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B›UvjKW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Kvjvi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jvBU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Wvej-Iq¨vi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B›UvijKW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†÷kb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nB‡Z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wfbœZi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wmweAvB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c×wZ‡Z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cwiPvwjZ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†÷kb mg~‡n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mvaviYZ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wb¤œwjwLZ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wmMbvj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e¨eüZ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nq|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(K)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mKj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†÷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k‡b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gvwëcj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Avm‡c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±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Kvjvi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jvBU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e¨eüZ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nq|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 (L)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Kwjs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Ab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jyc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BwÛ‡KUi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e¨enZ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nq|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 (M)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MÖvDÛ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kv›U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e¨eüZ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nq|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 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(N)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mg~‡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ni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Ae¯’v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Dnv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‡`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‡`©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kvejx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Signal Aspect and Their Indications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 (1)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AvDUvi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t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Pvi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(4)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Avm‡c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± (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GKK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njy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`, ˆØZ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njy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I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meyR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)|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(2)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AvDUvi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t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wZb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(3)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Avm‡c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± (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GKK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njy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I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meyR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)|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667" y="7524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2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458" y="1433633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12458" y="4654109"/>
            <a:ext cx="9144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BwÛ‡KUi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mg~n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Indicators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):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BwÛ‡KUi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mg~n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wmMbvj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b‡n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wbivcËv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g~jK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¯’v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wnmv‡e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G¸wj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c‡q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‡›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A_ev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Uª¨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v‡ci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ms‡M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†`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Iqv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nq|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eZ©gv‡b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Kw¤úDUvi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eBRW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B›UvijwKs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¯’vi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Computer Based Interlocking (CBI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A generic term for a second generation processor based system for controlling the Interlocking between Points and Signals, as well as communication with line side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Signalling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 Functions.)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AvIZvq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AvbxZ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mKj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†÷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k‡bB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Uªb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cwiPvjb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msµvšÍ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hveZxq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Kvh©vw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†÷kb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gvóv‡ii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K‡¶ ¯’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vwcZ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GKwU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VDU (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Video Display Unit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A_ev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GKwU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Acv‡iUi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c¨v‡bj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wbqwš¿Z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n‡q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_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v‡K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ÔwfwWBDÕ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VDU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Avcv‡iUi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Kb‡mvj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VDU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‡Z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ÔevUbÕ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ÔmyBPÕ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ÔKvD›UviÕ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ÔevRviÕ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BZ¨vw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¯’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vwcZ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Av‡Q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iæU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c‡q›Um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Uª¨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mvwK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©‡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Ae¯’v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cÖ`k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©‡bi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Rb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̈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BwÛ‡Kk‡bi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¯’v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Av‡Q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VDU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D‡jøwLZ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ÔevUbÕ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ÔmyBPÕ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gvDm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- 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Mouse)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Acv‡iU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nq|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gvDm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VDU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evU‡b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cÖ‡qvR‡b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GKevi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`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yÕevi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wK¬K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KgvÛ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cwiPvjbv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nq|GB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¯’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vq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¯^ ¯^ †÷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k‡bi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IqvwK©s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iæj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WvqvMÖvg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Z`vb~hvqx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cÖYxZ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IqvwK©s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iæj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Kvh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cwiPvjbv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wewa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gvZv‡eK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H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k‡bi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BwÛ‡KUi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mg~n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ÔwfwWBDÕ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VDU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Acv‡iUi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Kb‡mvj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Gis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K‡›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Uªvj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c¨v‡b‡j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`„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k¨gvb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_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v‡K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|</a:t>
            </a: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7" name="Picture 6" descr="20211011_104912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58" y="178122"/>
            <a:ext cx="9010745" cy="38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2458" y="402993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    LALMAI STATION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697" y="377614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4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311399"/>
            <a:ext cx="2816225" cy="2800351"/>
          </a:xfrm>
          <a:prstGeom prst="rect">
            <a:avLst/>
          </a:prstGeom>
        </p:spPr>
      </p:pic>
      <p:sp>
        <p:nvSpPr>
          <p:cNvPr id="3" name="AutoShape 2" descr="Village Transportation Gujarat India Stock Photos -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1000" y="20955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19</a:t>
            </a:r>
            <a:r>
              <a:rPr lang="en-GB" sz="4000" baseline="300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th</a:t>
            </a:r>
            <a:r>
              <a:rPr lang="en-GB" sz="40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 century Bangladesh Region Transport System in the Rural Area.</a:t>
            </a:r>
            <a:endParaRPr lang="en-GB" sz="4000" dirty="0">
              <a:solidFill>
                <a:srgbClr val="92D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0" y="2311400"/>
            <a:ext cx="2688278" cy="280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07" y="2336801"/>
            <a:ext cx="3323293" cy="2774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5111750"/>
            <a:ext cx="2855407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83115"/>
              </p:ext>
            </p:extLst>
          </p:nvPr>
        </p:nvGraphicFramePr>
        <p:xfrm>
          <a:off x="68926" y="1065222"/>
          <a:ext cx="8849920" cy="549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863">
                  <a:extLst>
                    <a:ext uri="{9D8B030D-6E8A-4147-A177-3AD203B41FA5}">
                      <a16:colId xmlns:a16="http://schemas.microsoft.com/office/drawing/2014/main" val="1898102917"/>
                    </a:ext>
                  </a:extLst>
                </a:gridCol>
                <a:gridCol w="1251503">
                  <a:extLst>
                    <a:ext uri="{9D8B030D-6E8A-4147-A177-3AD203B41FA5}">
                      <a16:colId xmlns:a16="http://schemas.microsoft.com/office/drawing/2014/main" val="3418391243"/>
                    </a:ext>
                  </a:extLst>
                </a:gridCol>
                <a:gridCol w="5810554">
                  <a:extLst>
                    <a:ext uri="{9D8B030D-6E8A-4147-A177-3AD203B41FA5}">
                      <a16:colId xmlns:a16="http://schemas.microsoft.com/office/drawing/2014/main" val="2695130769"/>
                    </a:ext>
                  </a:extLst>
                </a:gridCol>
              </a:tblGrid>
              <a:tr h="286327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_vgyb I A‡cÿv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014952"/>
                  </a:ext>
                </a:extLst>
              </a:tr>
              <a:tr h="864711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 mv‡_ AvMÖmi nDb; m¤§y‡Li †nvg wmMb¨vj jvj/njy` Ae¯’vq Av‡Q| wbqwš¿Z MwZ‡Z cÖ‡ek Ki‡Z n‡e|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421126"/>
                  </a:ext>
                </a:extLst>
              </a:tr>
              <a:tr h="1158687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cwi¯‹vi/ evavgy³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jvBb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wK¬qvi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†`qv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wba©wiZ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/¯^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vfvweK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m¤§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y‡Li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óvU©vi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G¨vWfvÝ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óvU©vi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wmMb¨vj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AbyKz‡j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m¤§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y‡Li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eøK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mKkb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wK¬qvi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190984"/>
                  </a:ext>
                </a:extLst>
              </a:tr>
              <a:tr h="86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I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jyc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BwÛ‡KUi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¦©)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 mZK©Zv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m¤§y‡Li cÖ`wk©Z Wvb w`‡Ki  jyc jvB‡b MÖnY Kiv n‡”Q; Aby×© 16 wK: wg: MwZ‡Z AMÖmi nDb|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071500"/>
                  </a:ext>
                </a:extLst>
              </a:tr>
              <a:tr h="115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GesÔ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Õ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AwaK mZK©Zv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‡gBb jvB‡b Mvox Av‡Q ev Uª¨vK µwUhy³ Ae¯’vq MÖnY Kiv n‡”Q| AwaK mZK©Zvi mv‡_ Aby×© 16 wK: wg: MwZ‡Z AMÖmi nDb Ges †h †Kvb g~û‡Z© _vgvi Rb¨ cÖ¯‘Z _vKzb|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602724"/>
                  </a:ext>
                </a:extLst>
              </a:tr>
              <a:tr h="1158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GesÔ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Õ I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jyc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BwÛ‡KUi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¦©)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cv‡k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¦©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jyc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jvB‡b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Mvox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Uª¨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µwUhy³ Ae¯’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MÖnY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n‡”Q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mv‡_ Aby×© 16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†h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g~û‡Z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vgvi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¯‘Z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vKzb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2270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444" y="455235"/>
            <a:ext cx="87248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(3) †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nvg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wmMb¨vj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t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cuvP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(5)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Avm‡c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± (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jvj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njy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`,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meyR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jyc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BwÛ‡KUi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745" y="196249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3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8394" y="91320"/>
            <a:ext cx="809634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†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nvg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wmMb¨vj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Pvi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(4)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Avm‡c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 (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njy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`,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meyR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86354"/>
              </p:ext>
            </p:extLst>
          </p:nvPr>
        </p:nvGraphicFramePr>
        <p:xfrm>
          <a:off x="59735" y="502202"/>
          <a:ext cx="9010744" cy="2293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17">
                  <a:extLst>
                    <a:ext uri="{9D8B030D-6E8A-4147-A177-3AD203B41FA5}">
                      <a16:colId xmlns:a16="http://schemas.microsoft.com/office/drawing/2014/main" val="1708853033"/>
                    </a:ext>
                  </a:extLst>
                </a:gridCol>
                <a:gridCol w="1547299">
                  <a:extLst>
                    <a:ext uri="{9D8B030D-6E8A-4147-A177-3AD203B41FA5}">
                      <a16:colId xmlns:a16="http://schemas.microsoft.com/office/drawing/2014/main" val="421423373"/>
                    </a:ext>
                  </a:extLst>
                </a:gridCol>
                <a:gridCol w="5825128">
                  <a:extLst>
                    <a:ext uri="{9D8B030D-6E8A-4147-A177-3AD203B41FA5}">
                      <a16:colId xmlns:a16="http://schemas.microsoft.com/office/drawing/2014/main" val="2943634128"/>
                    </a:ext>
                  </a:extLst>
                </a:gridCol>
              </a:tblGrid>
              <a:tr h="17343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_vgyb I A‡cÿv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947187"/>
                  </a:ext>
                </a:extLst>
              </a:tr>
              <a:tr h="54187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mv‡_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; m¤§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y‡Li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nvg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wmMb¨vj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Ae¯’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wbqwš¿Z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cÖ‡ek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n‡e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960604"/>
                  </a:ext>
                </a:extLst>
              </a:tr>
              <a:tr h="726089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cwi¯‹vi/ evavgy³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jvBb wK¬qvi †`qv Av‡Q| wba©wiZ/¯^vfvweK MwZ‡Z AMÖmi nDb| m¤§y‡Li óvU©vi, G¨vWfvÝ óvU©vi wmMb¨vj AbyKz‡j Av‡Q Ges m¤§y‡Li eøK †mKkb wK¬qvi Av‡Q|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496379"/>
                  </a:ext>
                </a:extLst>
              </a:tr>
              <a:tr h="726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GesÔ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Õ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gBb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jvB‡b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Mvox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Uª¨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µwUhy³ Ae¯’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MÖnY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n‡”Q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mv‡_ Aby×© 16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†h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g~û‡Z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vgvi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¯‘Z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vKzb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15943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735" y="2770205"/>
            <a:ext cx="867990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G¨vWfvÝ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óvU©vi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wmMb¨vj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 `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Avm‡c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 (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meyR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00957"/>
              </p:ext>
            </p:extLst>
          </p:nvPr>
        </p:nvGraphicFramePr>
        <p:xfrm>
          <a:off x="59735" y="3083228"/>
          <a:ext cx="9010744" cy="73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17">
                  <a:extLst>
                    <a:ext uri="{9D8B030D-6E8A-4147-A177-3AD203B41FA5}">
                      <a16:colId xmlns:a16="http://schemas.microsoft.com/office/drawing/2014/main" val="2597598879"/>
                    </a:ext>
                  </a:extLst>
                </a:gridCol>
                <a:gridCol w="1456282">
                  <a:extLst>
                    <a:ext uri="{9D8B030D-6E8A-4147-A177-3AD203B41FA5}">
                      <a16:colId xmlns:a16="http://schemas.microsoft.com/office/drawing/2014/main" val="2784874390"/>
                    </a:ext>
                  </a:extLst>
                </a:gridCol>
                <a:gridCol w="5916145">
                  <a:extLst>
                    <a:ext uri="{9D8B030D-6E8A-4147-A177-3AD203B41FA5}">
                      <a16:colId xmlns:a16="http://schemas.microsoft.com/office/drawing/2014/main" val="2316622090"/>
                    </a:ext>
                  </a:extLst>
                </a:gridCol>
              </a:tblGrid>
              <a:tr h="369896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_vgyb I A‡cÿv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09443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meyR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cwi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¯‹vi/ evavgy³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¯^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vfvweK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m¤§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y‡Li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eøK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mKkb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wK¬qvi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/evavgy³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3246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-148957" y="4032279"/>
            <a:ext cx="25218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 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Kwjs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wmMb¨vj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29375"/>
              </p:ext>
            </p:extLst>
          </p:nvPr>
        </p:nvGraphicFramePr>
        <p:xfrm>
          <a:off x="151634" y="4770246"/>
          <a:ext cx="8868302" cy="152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418">
                  <a:extLst>
                    <a:ext uri="{9D8B030D-6E8A-4147-A177-3AD203B41FA5}">
                      <a16:colId xmlns:a16="http://schemas.microsoft.com/office/drawing/2014/main" val="1053523273"/>
                    </a:ext>
                  </a:extLst>
                </a:gridCol>
                <a:gridCol w="1433261">
                  <a:extLst>
                    <a:ext uri="{9D8B030D-6E8A-4147-A177-3AD203B41FA5}">
                      <a16:colId xmlns:a16="http://schemas.microsoft.com/office/drawing/2014/main" val="1400436129"/>
                    </a:ext>
                  </a:extLst>
                </a:gridCol>
                <a:gridCol w="5822623">
                  <a:extLst>
                    <a:ext uri="{9D8B030D-6E8A-4147-A177-3AD203B41FA5}">
                      <a16:colId xmlns:a16="http://schemas.microsoft.com/office/drawing/2014/main" val="626338984"/>
                    </a:ext>
                  </a:extLst>
                </a:gridCol>
              </a:tblGrid>
              <a:tr h="38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wenxb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‡gBb wmMb¨v‡ji Avm‡c± AbymiY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286805"/>
                  </a:ext>
                </a:extLst>
              </a:tr>
              <a:tr h="1143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ÔC’AvK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wZi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cÖ¾¡wjZ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evwZ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mwnZ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Aby×© 16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MwZ‡Z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†h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g~û‡Z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vgvi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¯‘Z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vKzb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006313"/>
                  </a:ext>
                </a:extLst>
              </a:tr>
            </a:tbl>
          </a:graphicData>
        </a:graphic>
      </p:graphicFrame>
      <p:pic>
        <p:nvPicPr>
          <p:cNvPr id="13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604" y="12752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0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5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3407" y="53009"/>
            <a:ext cx="259077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7|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MÖvDÛ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kv›U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wmMb¨vj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4494"/>
              </p:ext>
            </p:extLst>
          </p:nvPr>
        </p:nvGraphicFramePr>
        <p:xfrm>
          <a:off x="128660" y="418144"/>
          <a:ext cx="4484695" cy="195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699">
                  <a:extLst>
                    <a:ext uri="{9D8B030D-6E8A-4147-A177-3AD203B41FA5}">
                      <a16:colId xmlns:a16="http://schemas.microsoft.com/office/drawing/2014/main" val="117272540"/>
                    </a:ext>
                  </a:extLst>
                </a:gridCol>
                <a:gridCol w="679499">
                  <a:extLst>
                    <a:ext uri="{9D8B030D-6E8A-4147-A177-3AD203B41FA5}">
                      <a16:colId xmlns:a16="http://schemas.microsoft.com/office/drawing/2014/main" val="1422237372"/>
                    </a:ext>
                  </a:extLst>
                </a:gridCol>
                <a:gridCol w="2944497">
                  <a:extLst>
                    <a:ext uri="{9D8B030D-6E8A-4147-A177-3AD203B41FA5}">
                      <a16:colId xmlns:a16="http://schemas.microsoft.com/office/drawing/2014/main" val="2649040984"/>
                    </a:ext>
                  </a:extLst>
                </a:gridCol>
              </a:tblGrid>
              <a:tr h="776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Avbyf~wgK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_vgyb I A‡cÿv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268122"/>
                  </a:ext>
                </a:extLst>
              </a:tr>
              <a:tr h="1176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yB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AvovAvwo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AwaK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kvw›Us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Kv‡Ri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e¨eüZ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m‡ev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©”P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mZK©Zvi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mwnZ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AMÖmi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nDb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†h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g~û‡Z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vgvi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¨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cÖ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¯‘Z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vKzb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861384"/>
                  </a:ext>
                </a:extLst>
              </a:tr>
            </a:tbl>
          </a:graphicData>
        </a:graphic>
      </p:graphicFrame>
      <p:pic>
        <p:nvPicPr>
          <p:cNvPr id="5" name="Picture 4" descr="C:\Users\User\Desktop\Shunt Signal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820" y="245775"/>
            <a:ext cx="1409700" cy="21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Shunt Signal\images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4307" y="376783"/>
            <a:ext cx="1226858" cy="13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859" y="2456194"/>
            <a:ext cx="32249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gvD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‡›UW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kv›U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wmMb¨vj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51991"/>
              </p:ext>
            </p:extLst>
          </p:nvPr>
        </p:nvGraphicFramePr>
        <p:xfrm>
          <a:off x="128660" y="2867076"/>
          <a:ext cx="5463424" cy="134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406">
                  <a:extLst>
                    <a:ext uri="{9D8B030D-6E8A-4147-A177-3AD203B41FA5}">
                      <a16:colId xmlns:a16="http://schemas.microsoft.com/office/drawing/2014/main" val="2341856311"/>
                    </a:ext>
                  </a:extLst>
                </a:gridCol>
                <a:gridCol w="1428806">
                  <a:extLst>
                    <a:ext uri="{9D8B030D-6E8A-4147-A177-3AD203B41FA5}">
                      <a16:colId xmlns:a16="http://schemas.microsoft.com/office/drawing/2014/main" val="2811608719"/>
                    </a:ext>
                  </a:extLst>
                </a:gridCol>
                <a:gridCol w="2427212">
                  <a:extLst>
                    <a:ext uri="{9D8B030D-6E8A-4147-A177-3AD203B41FA5}">
                      <a16:colId xmlns:a16="http://schemas.microsoft.com/office/drawing/2014/main" val="4226526249"/>
                    </a:ext>
                  </a:extLst>
                </a:gridCol>
              </a:tblGrid>
              <a:tr h="67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÷c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wmMb¨vj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_vgyb I A‡cÿv Kiæb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538042"/>
                  </a:ext>
                </a:extLst>
              </a:tr>
              <a:tr h="672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÷c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wec`RbK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vgyb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A‡cÿv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Kiæb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7125"/>
                  </a:ext>
                </a:extLst>
              </a:tr>
            </a:tbl>
          </a:graphicData>
        </a:graphic>
      </p:graphicFrame>
      <p:pic>
        <p:nvPicPr>
          <p:cNvPr id="9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4363" y="98389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9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5151" y="-122480"/>
            <a:ext cx="916794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15151" y="702095"/>
            <a:ext cx="916794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(7)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G‡·j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KvD›Uvi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: 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ij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jvB‡b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we‡kl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wWfvBm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ewm‡q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†Uª‡bi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PvKv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Avmv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hvIqv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msL¨v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cwigv‡ci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mv‡_ mv‡_ G‡·j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KvD›Uvi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mKk‡b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Uªb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Ask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we‡kl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evav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m„wó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¯‹vi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Av‡Q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, 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Qvov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†Uª‡bi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cÖ‡ek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Ges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wbM©gY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welqwU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BZ¨vw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`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AwZ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mn‡RB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eySv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Axle Counter:  An axle counter is a device on a railway that detects the passing of a train between two points on a track. Track mounted equipment counts the number of axles entering and leaving a Track Section at each extremity. A calculation is performed to determine whether the track section is Occupied or Clear.)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|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G‡·j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KvD›Uvi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               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7" descr="Axleco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17" y="3445330"/>
            <a:ext cx="5032818" cy="26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15151" y="2971457"/>
            <a:ext cx="91679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715" y="-1135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0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545" y="119345"/>
            <a:ext cx="8983176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K.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W‡Uv‡bUi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mvaviYfv‡e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cUKv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ejv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Bnv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GKwU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kÖeY‡hvM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j‡fj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dwms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Dc‡ii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w`‡K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i‡L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ijjvB‡bi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ijcv‡Zi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Dci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wd·W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wgUvi‡MR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eªW‡M‡Ri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ÿ‡Î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†h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ijcv‡Zi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Dci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wg·W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Wz‡qj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M‡Ri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ejvq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Kgb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 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ijcv‡Zi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Dci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wd·W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hLb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BwÄb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fwnK¨vj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Dci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w`‡q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hvq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ZLb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D”P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kã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K‡i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we‡ùvwiZ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G D”P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kã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WªvBfv‡ii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g‡bv‡hvM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AvKl©Y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K‡i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mvg‡bi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c_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m¤ú‡K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mZK©evZv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†`q †Uª‡bi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w¯úW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Kgv‡bv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mvg‡bi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m¤ú‡K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`„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wó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Iqvi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R‡b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P. 12wU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GK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WRb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GKwU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wU‡bi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KŠUvi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wfZ‡i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c¨vwKs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K‡i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ivLv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nq|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Q.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cÖ‡qvRb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Abymv‡i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‡Uª‡bi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wbivcËv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iÿv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Kv‡R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e¨env‡ii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 GK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WRb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ekx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mieivn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nq †÷kb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,‡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Kweb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©,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MBUg¨vb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M¨vs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gU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wKg¨vb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c‡Uªvjg¨vb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eªxR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IqvPg¨vb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Awdwmqvj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BbPvR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Ad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Uªwj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jix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gUvwiqvj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Uªwji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cÖ‡UKk‡bi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¨ |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R.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wmMbvj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we‡ùvwiZ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nIqvi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ci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jv‡Kvgvóv‡ii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`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vwqZ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¡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n‡jv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BwÄ‡bi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ûB‡mj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evRv‡bv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†Uª‡bi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w¯úW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n«vm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Kiv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Ges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mZK©Zvi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mv‡_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AMÖmi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nIqv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hvnv‡Z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†h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Ae÷ª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vKkb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ÿ‡Î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¯^í `~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i‡Z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¡ †m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Uªb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_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vgv‡Zcv‡i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| </a:t>
            </a:r>
            <a:endParaRPr lang="en-US" dirty="0" smtClean="0">
              <a:latin typeface="SutonnyMJ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9142" y="4701985"/>
            <a:ext cx="3046518" cy="204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755" y="119345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9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1" y="6089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83515"/>
              </p:ext>
            </p:extLst>
          </p:nvPr>
        </p:nvGraphicFramePr>
        <p:xfrm>
          <a:off x="-37514" y="1162928"/>
          <a:ext cx="9111176" cy="1899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081">
                  <a:extLst>
                    <a:ext uri="{9D8B030D-6E8A-4147-A177-3AD203B41FA5}">
                      <a16:colId xmlns:a16="http://schemas.microsoft.com/office/drawing/2014/main" val="1426265146"/>
                    </a:ext>
                  </a:extLst>
                </a:gridCol>
                <a:gridCol w="2087978">
                  <a:extLst>
                    <a:ext uri="{9D8B030D-6E8A-4147-A177-3AD203B41FA5}">
                      <a16:colId xmlns:a16="http://schemas.microsoft.com/office/drawing/2014/main" val="1011349361"/>
                    </a:ext>
                  </a:extLst>
                </a:gridCol>
                <a:gridCol w="6074117">
                  <a:extLst>
                    <a:ext uri="{9D8B030D-6E8A-4147-A177-3AD203B41FA5}">
                      <a16:colId xmlns:a16="http://schemas.microsoft.com/office/drawing/2014/main" val="1389615668"/>
                    </a:ext>
                  </a:extLst>
                </a:gridCol>
              </a:tblGrid>
              <a:tr h="316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 Iqvwb©s †evW©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040154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AvKvi/AvK…wZ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Bnv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lof~RvK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wZi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ga¨fv‡M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Kv‡jv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is‡qi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µm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wPý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022563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‡Kv_vq ¯’vcb Kiv nq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AvDUvi ev wWmU¨v›U wmMbv‡ji 440MR mvg‡b jvB‡bi evg cv‡k¦© &amp;GKUz DPz‡Z ¯’vcb Kiv _v‡K|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408729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BwÛ‡Kkb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†jv‡Kvgvóvi‡K mvg‡bi †÷k‡bi  óc wmMbvj Gi Ae¯’vb m¤ú‡K© aviYv †`q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58643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ejvq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Kv‡j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Av‡jvwKZKiY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003318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197" y="315322"/>
            <a:ext cx="91111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evW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mg~n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(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BOARDS)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Iqvwb©s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evW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 t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311" y="3223559"/>
            <a:ext cx="168026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kvw›Us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wjwgU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b="1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evW</a:t>
            </a:r>
            <a:r>
              <a:rPr lang="en-US" b="1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t 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65627"/>
              </p:ext>
            </p:extLst>
          </p:nvPr>
        </p:nvGraphicFramePr>
        <p:xfrm>
          <a:off x="-9189" y="3882755"/>
          <a:ext cx="9153189" cy="297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555">
                  <a:extLst>
                    <a:ext uri="{9D8B030D-6E8A-4147-A177-3AD203B41FA5}">
                      <a16:colId xmlns:a16="http://schemas.microsoft.com/office/drawing/2014/main" val="2705865611"/>
                    </a:ext>
                  </a:extLst>
                </a:gridCol>
                <a:gridCol w="2072000">
                  <a:extLst>
                    <a:ext uri="{9D8B030D-6E8A-4147-A177-3AD203B41FA5}">
                      <a16:colId xmlns:a16="http://schemas.microsoft.com/office/drawing/2014/main" val="2367602356"/>
                    </a:ext>
                  </a:extLst>
                </a:gridCol>
                <a:gridCol w="6027634">
                  <a:extLst>
                    <a:ext uri="{9D8B030D-6E8A-4147-A177-3AD203B41FA5}">
                      <a16:colId xmlns:a16="http://schemas.microsoft.com/office/drawing/2014/main" val="3513841639"/>
                    </a:ext>
                  </a:extLst>
                </a:gridCol>
              </a:tblGrid>
              <a:tr h="274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kvw›Us wjwgU †evW© (SLB)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93871"/>
                  </a:ext>
                </a:extLst>
              </a:tr>
              <a:tr h="56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AvKvi/AvK…wZ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AvqZKvi  njy` †evW© ga¨fv‡M Kv‡jv is‡qi Ôkvw›Us wjwgU †evW©Õ wjLv wPý hy³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7639032"/>
                  </a:ext>
                </a:extLst>
              </a:tr>
              <a:tr h="85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‡Kv_vq ¯’vcb Kiv nq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wm‡½j jvB‡bi †ÿ‡Î ÔweÕ K¬vm †÷k‡bi †hLv‡b G¨vWfvÝ óvU©vi wenxb ¯’v‡b ¯’vcb Kiv nq Ges †÷k‡bi w`‡K †dwms Kiv _v‡K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751319"/>
                  </a:ext>
                </a:extLst>
              </a:tr>
              <a:tr h="85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BwÛ‡Kkb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‡÷kb mxgv Ges eøK †mKkb Gi mxgvbv wb‡`©k K‡i</a:t>
                      </a:r>
                      <a:endParaRPr lang="en-GB" sz="1800"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†jv‡Kvgvóvi‡K AMÖmigvb †Uª‡bi m¤§~‡L kvw›Us weiZ ivLvi mxgv wb‡`©k K‡i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669044"/>
                  </a:ext>
                </a:extLst>
              </a:tr>
              <a:tr h="27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ejvq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Kv‡j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Av‡jvwKZKiY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557164"/>
                  </a:ext>
                </a:extLst>
              </a:tr>
            </a:tbl>
          </a:graphicData>
        </a:graphic>
      </p:graphicFrame>
      <p:pic>
        <p:nvPicPr>
          <p:cNvPr id="10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673" y="128107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8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2971" y="75984"/>
            <a:ext cx="122661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ûB‡mj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†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evW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: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81977"/>
              </p:ext>
            </p:extLst>
          </p:nvPr>
        </p:nvGraphicFramePr>
        <p:xfrm>
          <a:off x="41355" y="422738"/>
          <a:ext cx="901534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417">
                  <a:extLst>
                    <a:ext uri="{9D8B030D-6E8A-4147-A177-3AD203B41FA5}">
                      <a16:colId xmlns:a16="http://schemas.microsoft.com/office/drawing/2014/main" val="1305334563"/>
                    </a:ext>
                  </a:extLst>
                </a:gridCol>
                <a:gridCol w="2044716">
                  <a:extLst>
                    <a:ext uri="{9D8B030D-6E8A-4147-A177-3AD203B41FA5}">
                      <a16:colId xmlns:a16="http://schemas.microsoft.com/office/drawing/2014/main" val="326807404"/>
                    </a:ext>
                  </a:extLst>
                </a:gridCol>
                <a:gridCol w="6041207">
                  <a:extLst>
                    <a:ext uri="{9D8B030D-6E8A-4147-A177-3AD203B41FA5}">
                      <a16:colId xmlns:a16="http://schemas.microsoft.com/office/drawing/2014/main" val="1113747994"/>
                    </a:ext>
                  </a:extLst>
                </a:gridCol>
              </a:tblGrid>
              <a:tr h="26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ûB‡mj †evW© (W)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586318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AvKvi/AvK…wZ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Bnv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AvqZKvi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njy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`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evW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hvi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ga¨fv‡M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Kv‡jv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is‡qi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Ô </a:t>
                      </a:r>
                      <a:r>
                        <a:rPr lang="en-US" sz="1800" dirty="0">
                          <a:effectLst/>
                          <a:latin typeface="Arial Rounded MT Bold" panose="020F0704030504030204" pitchFamily="34" charset="0"/>
                          <a:cs typeface="SutonnyMJ" pitchFamily="2" charset="0"/>
                        </a:rPr>
                        <a:t>W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Õ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wjLv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wPý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hy³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977618"/>
                  </a:ext>
                </a:extLst>
              </a:tr>
              <a:tr h="53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‡Kv_vq ¯’vcb Kiv nq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Kv‡f©i mvg‡b, MvW©vieªxR Ges †j‡fj µwms †MB‡Ui mvg‡b ¯’vcb Kiv nq ‡hLv‡b †ijI‡q Uª¨vK `„wó‡MvPi nqbv Ges Ae‡iva _vKvi m¤¢vebv i‡q‡Q|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420577"/>
                  </a:ext>
                </a:extLst>
              </a:tr>
              <a:tr h="535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BwÛ‡Kkb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†jv‡Kvgvóvi‡K AweiZ ûB‡mj w`‡Z wb‡`©k K‡i hZÿY bv wZwb Kvf© GjvKv, eªxR ev †j‡fj µwms GjvKv AwZµg bv K‡ib|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672664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  <a:endParaRPr lang="en-GB" sz="18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ejvq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Kv‡j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Av‡jvwKZKiY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1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|</a:t>
                      </a:r>
                      <a:endParaRPr lang="en-GB" sz="18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0924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7705" y="2326041"/>
            <a:ext cx="4572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msNl©Y</a:t>
            </a:r>
            <a:r>
              <a:rPr lang="en-US" dirty="0" smtClean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mxgv‡iLv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wPý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dvDwjs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gvK</a:t>
            </a:r>
            <a:r>
              <a:rPr lang="en-US" dirty="0">
                <a:latin typeface="SutonnyMJ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© )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Vrind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71237"/>
              </p:ext>
            </p:extLst>
          </p:nvPr>
        </p:nvGraphicFramePr>
        <p:xfrm>
          <a:off x="41355" y="3138368"/>
          <a:ext cx="6295114" cy="3758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022">
                  <a:extLst>
                    <a:ext uri="{9D8B030D-6E8A-4147-A177-3AD203B41FA5}">
                      <a16:colId xmlns:a16="http://schemas.microsoft.com/office/drawing/2014/main" val="427842663"/>
                    </a:ext>
                  </a:extLst>
                </a:gridCol>
                <a:gridCol w="1039560">
                  <a:extLst>
                    <a:ext uri="{9D8B030D-6E8A-4147-A177-3AD203B41FA5}">
                      <a16:colId xmlns:a16="http://schemas.microsoft.com/office/drawing/2014/main" val="3385416058"/>
                    </a:ext>
                  </a:extLst>
                </a:gridCol>
                <a:gridCol w="4870532">
                  <a:extLst>
                    <a:ext uri="{9D8B030D-6E8A-4147-A177-3AD203B41FA5}">
                      <a16:colId xmlns:a16="http://schemas.microsoft.com/office/drawing/2014/main" val="1273035619"/>
                    </a:ext>
                  </a:extLst>
                </a:gridCol>
              </a:tblGrid>
              <a:tr h="267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µ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wgK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weeiY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© dvDwjs gvK©  (F. M. )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54857"/>
                  </a:ext>
                </a:extLst>
              </a:tr>
              <a:tr h="716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1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AvKvi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wZ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f~wg‡Z ¯’vwcZ `yÕ w`‡K †njv‡bv AvqZKvi ÿz`ª mv`v is‡qi †evW©, hvi ga¨fv‡M Kv‡jv is‡qi Ô F.M Õ wjLv wPý hy³ _v‡K| 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773038"/>
                  </a:ext>
                </a:extLst>
              </a:tr>
              <a:tr h="960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Kv_vq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¯’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vcb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Kiv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nq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Bnv ‡÷kb ev Bqv‡W© ci¯úi AwZµg Kvix A_ev wgwjZ `yBwU †ijjvB‡bi †h mxgv‡iLvq ¯’vqx cÖgxZ gv‡ci jsNb N‡U Zvui mvg‡b emv‡bv nq  ‡hLv‡b †ijI‡q  Uª¨vK Ae‡iva _vKvi m¤¢vebv _v‡K bv|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375087"/>
                  </a:ext>
                </a:extLst>
              </a:tr>
              <a:tr h="960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3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wK BwÛ‡Kkb †`q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†jv‡Kvgvóvi, MvW© Ges †÷kb gvóvi‡K dvDwjs gvK© wK¬qvi K‡i †Uªb `uvov‡bvi  wb‡`©k K‡i hZÿY bv wZwb  cwi®‹vi fv‡e dvDwjs gvK© wK¬qvi K‡i †Uªb `vuo Kiv‡bvi e¨e¯’v †bb|</a:t>
                      </a:r>
                      <a:endParaRPr lang="en-GB" sz="160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557430"/>
                  </a:ext>
                </a:extLst>
              </a:tr>
              <a:tr h="47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4 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ejvq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ivwÎ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Kv‡j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Av‡jvwKZKiY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_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v‡K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,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Z‡e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BwÄ‡bi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Av‡jv‡Z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¯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úóZ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†`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Lv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hvq</a:t>
                      </a:r>
                      <a:r>
                        <a:rPr lang="en-US" sz="16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GB" sz="1600" dirty="0"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804145"/>
                  </a:ext>
                </a:extLst>
              </a:tr>
            </a:tbl>
          </a:graphicData>
        </a:graphic>
      </p:graphicFrame>
      <p:pic>
        <p:nvPicPr>
          <p:cNvPr id="9" name="Picture 8" descr="C:\Users\User\Desktop\EpWOVfKU8AAOF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103" y="3138368"/>
            <a:ext cx="2771775" cy="371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5426" y="3523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6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8540"/>
            <a:ext cx="6629400" cy="4138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44" y="5283200"/>
            <a:ext cx="8088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MOVING BANGLADESH, ALL OF YOU ARE THE DRIVING FORCE  </a:t>
            </a:r>
            <a:endParaRPr lang="en-GB" sz="36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555" y="118540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3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0677" y="292268"/>
            <a:ext cx="880793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Comic Sans MS,Bold"/>
              </a:rPr>
              <a:t>BASIC CONCEPTS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1) What are the </a:t>
            </a:r>
            <a:r>
              <a:rPr lang="en-GB" sz="2000" b="1" dirty="0">
                <a:latin typeface="Arial Rounded MT Bold" panose="020F0704030504030204" pitchFamily="34" charset="0"/>
              </a:rPr>
              <a:t>Special features of Railways </a:t>
            </a:r>
            <a:r>
              <a:rPr lang="en-GB" sz="2000" dirty="0">
                <a:latin typeface="Arial Rounded MT Bold" panose="020F0704030504030204" pitchFamily="34" charset="0"/>
              </a:rPr>
              <a:t>compared to </a:t>
            </a:r>
            <a:r>
              <a:rPr lang="en-GB" sz="2000" dirty="0" smtClean="0">
                <a:latin typeface="Arial Rounded MT Bold" panose="020F0704030504030204" pitchFamily="34" charset="0"/>
              </a:rPr>
              <a:t>other Transport systems</a:t>
            </a:r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b="1" dirty="0" err="1">
                <a:latin typeface="Arial Rounded MT Bold" panose="020F0704030504030204" pitchFamily="34" charset="0"/>
              </a:rPr>
              <a:t>i</a:t>
            </a:r>
            <a:r>
              <a:rPr lang="en-GB" sz="2000" b="1" dirty="0">
                <a:latin typeface="Arial Rounded MT Bold" panose="020F0704030504030204" pitchFamily="34" charset="0"/>
              </a:rPr>
              <a:t>) Track Bound: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a) Train is „Track Bound‟; it can move only along a fixed path made for it.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b) Trains can cross or precede only at „Stations‟ with „Loop </a:t>
            </a:r>
            <a:r>
              <a:rPr lang="en-GB" sz="2000" dirty="0" smtClean="0">
                <a:latin typeface="Arial Rounded MT Bold" panose="020F0704030504030204" pitchFamily="34" charset="0"/>
              </a:rPr>
              <a:t>lines.‟</a:t>
            </a:r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>
                <a:latin typeface="Arial Rounded MT Bold" panose="020F0704030504030204" pitchFamily="34" charset="0"/>
              </a:rPr>
              <a:t>c) </a:t>
            </a:r>
            <a:r>
              <a:rPr lang="en-GB" sz="2000" dirty="0" smtClean="0">
                <a:latin typeface="Arial Rounded MT Bold" panose="020F0704030504030204" pitchFamily="34" charset="0"/>
              </a:rPr>
              <a:t>LM </a:t>
            </a:r>
            <a:r>
              <a:rPr lang="en-GB" sz="2000" dirty="0">
                <a:latin typeface="Arial Rounded MT Bold" panose="020F0704030504030204" pitchFamily="34" charset="0"/>
              </a:rPr>
              <a:t>can accelerate, decelerate, start &amp; stop the </a:t>
            </a:r>
            <a:r>
              <a:rPr lang="en-GB" sz="2000" dirty="0" smtClean="0">
                <a:latin typeface="Arial Rounded MT Bold" panose="020F0704030504030204" pitchFamily="34" charset="0"/>
              </a:rPr>
              <a:t>Train, </a:t>
            </a:r>
            <a:r>
              <a:rPr lang="en-GB" sz="2000" dirty="0">
                <a:latin typeface="Arial Rounded MT Bold" panose="020F0704030504030204" pitchFamily="34" charset="0"/>
              </a:rPr>
              <a:t>but he can </a:t>
            </a:r>
            <a:r>
              <a:rPr lang="en-GB" sz="2000" dirty="0" smtClean="0">
                <a:latin typeface="Arial Rounded MT Bold" panose="020F0704030504030204" pitchFamily="34" charset="0"/>
              </a:rPr>
              <a:t>not divert </a:t>
            </a:r>
            <a:r>
              <a:rPr lang="en-GB" sz="2000" dirty="0">
                <a:latin typeface="Arial Rounded MT Bold" panose="020F0704030504030204" pitchFamily="34" charset="0"/>
              </a:rPr>
              <a:t>the Train from one Line to another.</a:t>
            </a:r>
          </a:p>
          <a:p>
            <a:r>
              <a:rPr lang="en-GB" sz="2000" b="1" dirty="0">
                <a:latin typeface="Arial Rounded MT Bold" panose="020F0704030504030204" pitchFamily="34" charset="0"/>
              </a:rPr>
              <a:t>ii) Braking Distance: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a) Braking Distance means the Distance required for any vehicle to </a:t>
            </a:r>
            <a:r>
              <a:rPr lang="en-GB" sz="2000" dirty="0" smtClean="0">
                <a:latin typeface="Arial Rounded MT Bold" panose="020F0704030504030204" pitchFamily="34" charset="0"/>
              </a:rPr>
              <a:t>stop after </a:t>
            </a:r>
            <a:r>
              <a:rPr lang="en-GB" sz="2000" dirty="0">
                <a:latin typeface="Arial Rounded MT Bold" panose="020F0704030504030204" pitchFamily="34" charset="0"/>
              </a:rPr>
              <a:t>applying Brakes.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b) It is directly proportionate to Load &amp; Speed.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c) It is more for Trains because of its „Lengthy Formation‟, „Trailing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Load‟ &amp; High Speed.</a:t>
            </a:r>
          </a:p>
          <a:p>
            <a:r>
              <a:rPr lang="en-GB" sz="2000" b="1" dirty="0">
                <a:latin typeface="Arial Rounded MT Bold" panose="020F0704030504030204" pitchFamily="34" charset="0"/>
              </a:rPr>
              <a:t>iii) Right of Path: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a) Railway has its own Right of Path.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b) No road vehicle can come on its way except at places like Level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Crossings.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308" y="78136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1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8847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2) What is a </a:t>
            </a:r>
            <a:r>
              <a:rPr lang="en-GB" b="1" dirty="0">
                <a:latin typeface="Arial Rounded MT Bold" panose="020F0704030504030204" pitchFamily="34" charset="0"/>
              </a:rPr>
              <a:t>Station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is a place on a </a:t>
            </a:r>
            <a:r>
              <a:rPr lang="en-GB" dirty="0" smtClean="0">
                <a:latin typeface="Arial Rounded MT Bold" panose="020F0704030504030204" pitchFamily="34" charset="0"/>
              </a:rPr>
              <a:t>railway line.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ii) It is the place where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a) Traffic is dealt with (or)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b) An </a:t>
            </a:r>
            <a:r>
              <a:rPr lang="en-GB" b="1" dirty="0">
                <a:latin typeface="Arial Rounded MT Bold" panose="020F0704030504030204" pitchFamily="34" charset="0"/>
              </a:rPr>
              <a:t>Authority To Proceed (ATP) </a:t>
            </a:r>
            <a:r>
              <a:rPr lang="en-GB" dirty="0">
                <a:latin typeface="Arial Rounded MT Bold" panose="020F0704030504030204" pitchFamily="34" charset="0"/>
              </a:rPr>
              <a:t>is issued with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3) How many types of </a:t>
            </a:r>
            <a:r>
              <a:rPr lang="en-GB" b="1" dirty="0">
                <a:latin typeface="Arial Rounded MT Bold" panose="020F0704030504030204" pitchFamily="34" charset="0"/>
              </a:rPr>
              <a:t>Stations </a:t>
            </a:r>
            <a:r>
              <a:rPr lang="en-GB" dirty="0">
                <a:latin typeface="Arial Rounded MT Bold" panose="020F0704030504030204" pitchFamily="34" charset="0"/>
              </a:rPr>
              <a:t>are there?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Broadly, Stations are of TWO types: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Block Station.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Non-Block Station.</a:t>
            </a:r>
          </a:p>
          <a:p>
            <a:r>
              <a:rPr lang="sv-SE" b="1" dirty="0" smtClean="0">
                <a:latin typeface="Arial Rounded MT Bold" panose="020F0704030504030204" pitchFamily="34" charset="0"/>
              </a:rPr>
              <a:t>         Block </a:t>
            </a:r>
            <a:r>
              <a:rPr lang="sv-SE" b="1" dirty="0">
                <a:latin typeface="Arial Rounded MT Bold" panose="020F0704030504030204" pitchFamily="34" charset="0"/>
              </a:rPr>
              <a:t>Station </a:t>
            </a:r>
            <a:r>
              <a:rPr lang="sv-SE" b="1" dirty="0" smtClean="0">
                <a:latin typeface="Arial Rounded MT Bold" panose="020F0704030504030204" pitchFamily="34" charset="0"/>
              </a:rPr>
              <a:t>                                           Non-Block </a:t>
            </a:r>
            <a:r>
              <a:rPr lang="sv-SE" b="1" dirty="0">
                <a:latin typeface="Arial Rounded MT Bold" panose="020F0704030504030204" pitchFamily="34" charset="0"/>
              </a:rPr>
              <a:t>Station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1) Operating </a:t>
            </a:r>
            <a:r>
              <a:rPr lang="en-GB" dirty="0" smtClean="0">
                <a:latin typeface="Arial Rounded MT Bold" panose="020F0704030504030204" pitchFamily="34" charset="0"/>
              </a:rPr>
              <a:t>and commercial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activities take place</a:t>
            </a:r>
            <a:r>
              <a:rPr lang="en-GB" dirty="0" smtClean="0">
                <a:latin typeface="Arial Rounded MT Bold" panose="020F0704030504030204" pitchFamily="34" charset="0"/>
              </a:rPr>
              <a:t>.                         Only </a:t>
            </a:r>
            <a:r>
              <a:rPr lang="en-GB" dirty="0">
                <a:latin typeface="Arial Rounded MT Bold" panose="020F0704030504030204" pitchFamily="34" charset="0"/>
              </a:rPr>
              <a:t>Commercial activities take place.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2) For a Train to leave the Station</a:t>
            </a:r>
            <a:r>
              <a:rPr lang="en-GB" dirty="0" smtClean="0">
                <a:latin typeface="Arial Rounded MT Bold" panose="020F0704030504030204" pitchFamily="34" charset="0"/>
              </a:rPr>
              <a:t>, 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„</a:t>
            </a:r>
            <a:r>
              <a:rPr lang="en-GB" b="1" dirty="0">
                <a:latin typeface="Arial Rounded MT Bold" panose="020F0704030504030204" pitchFamily="34" charset="0"/>
              </a:rPr>
              <a:t>Authority to Proceed‟ (ATP</a:t>
            </a:r>
            <a:r>
              <a:rPr lang="en-GB" b="1" dirty="0" smtClean="0">
                <a:latin typeface="Arial Rounded MT Bold" panose="020F0704030504030204" pitchFamily="34" charset="0"/>
              </a:rPr>
              <a:t>)</a:t>
            </a:r>
            <a:r>
              <a:rPr lang="en-GB" dirty="0" smtClean="0">
                <a:latin typeface="Arial Rounded MT Bold" panose="020F0704030504030204" pitchFamily="34" charset="0"/>
              </a:rPr>
              <a:t>.             For </a:t>
            </a:r>
            <a:r>
              <a:rPr lang="en-GB" dirty="0">
                <a:latin typeface="Arial Rounded MT Bold" panose="020F0704030504030204" pitchFamily="34" charset="0"/>
              </a:rPr>
              <a:t>a train to leave the station,      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   should </a:t>
            </a:r>
            <a:r>
              <a:rPr lang="en-GB" dirty="0">
                <a:latin typeface="Arial Rounded MT Bold" panose="020F0704030504030204" pitchFamily="34" charset="0"/>
              </a:rPr>
              <a:t>be given, </a:t>
            </a:r>
            <a:r>
              <a:rPr lang="en-GB" dirty="0" smtClean="0">
                <a:latin typeface="Arial Rounded MT Bold" panose="020F0704030504030204" pitchFamily="34" charset="0"/>
              </a:rPr>
              <a:t>                                   but ATP </a:t>
            </a:r>
            <a:r>
              <a:rPr lang="en-GB" dirty="0">
                <a:latin typeface="Arial Rounded MT Bold" panose="020F0704030504030204" pitchFamily="34" charset="0"/>
              </a:rPr>
              <a:t>shall not be given.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3</a:t>
            </a:r>
            <a:r>
              <a:rPr lang="en-GB" dirty="0">
                <a:latin typeface="Arial Rounded MT Bold" panose="020F0704030504030204" pitchFamily="34" charset="0"/>
              </a:rPr>
              <a:t>) Additional lines called „Loop Lines‟ may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be available</a:t>
            </a:r>
            <a:r>
              <a:rPr lang="en-GB" dirty="0" smtClean="0">
                <a:latin typeface="Arial Rounded MT Bold" panose="020F0704030504030204" pitchFamily="34" charset="0"/>
              </a:rPr>
              <a:t>.                                                  Loop </a:t>
            </a:r>
            <a:r>
              <a:rPr lang="en-GB" dirty="0">
                <a:latin typeface="Arial Rounded MT Bold" panose="020F0704030504030204" pitchFamily="34" charset="0"/>
              </a:rPr>
              <a:t>Lines are not available.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140" y="237285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8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55562"/>
              </p:ext>
            </p:extLst>
          </p:nvPr>
        </p:nvGraphicFramePr>
        <p:xfrm>
          <a:off x="63062" y="248529"/>
          <a:ext cx="8701110" cy="6131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555">
                  <a:extLst>
                    <a:ext uri="{9D8B030D-6E8A-4147-A177-3AD203B41FA5}">
                      <a16:colId xmlns:a16="http://schemas.microsoft.com/office/drawing/2014/main" val="1834577383"/>
                    </a:ext>
                  </a:extLst>
                </a:gridCol>
                <a:gridCol w="4350555">
                  <a:extLst>
                    <a:ext uri="{9D8B030D-6E8A-4147-A177-3AD203B41FA5}">
                      <a16:colId xmlns:a16="http://schemas.microsoft.com/office/drawing/2014/main" val="1581878633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 smtClean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Block Station</a:t>
                      </a:r>
                      <a:endParaRPr lang="en-GB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i="0" u="none" strike="noStrike" kern="1200" baseline="0" dirty="0" smtClean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Non-Block Station</a:t>
                      </a:r>
                      <a:endParaRPr lang="en-GB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78482"/>
                  </a:ext>
                </a:extLst>
              </a:tr>
              <a:tr h="5602742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It is further classified into „Three‟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categories: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„A‟ – Normally, these Stations are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available in the Ghat /Gradient section.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„B‟ – Majority of Stations in BR      are Class „B‟ Stations.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„C‟ – These Stations are for dividing a lengthy Block Section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into</a:t>
                      </a:r>
                      <a:r>
                        <a:rPr lang="bn-IN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two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It is „D‟ class Station &amp; further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classified into „Two‟ categories:</a:t>
                      </a:r>
                    </a:p>
                    <a:p>
                      <a:endParaRPr lang="en-GB" sz="2000" b="0" i="0" u="none" strike="noStrike" kern="1200" baseline="0" dirty="0" smtClean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„Flag‟: A Clerk in Charge (Railway Staff) is available for carrying out commercial activities.</a:t>
                      </a:r>
                    </a:p>
                    <a:p>
                      <a:endParaRPr lang="en-GB" sz="2000" b="0" i="0" u="none" strike="noStrike" kern="1200" baseline="0" dirty="0" smtClean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„Halt‟: An Agent (Not a Railway</a:t>
                      </a:r>
                    </a:p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Employee) is available for issuing of Tickets or sometimes Guard of the Train sales ticket from his Brake .</a:t>
                      </a:r>
                      <a:endParaRPr lang="en-GB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436351"/>
                  </a:ext>
                </a:extLst>
              </a:tr>
            </a:tbl>
          </a:graphicData>
        </a:graphic>
      </p:graphicFrame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290" y="289372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5698" y="335846"/>
            <a:ext cx="85834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4) What is a „</a:t>
            </a:r>
            <a:r>
              <a:rPr lang="en-GB" b="1" dirty="0">
                <a:latin typeface="Arial Rounded MT Bold" panose="020F0704030504030204" pitchFamily="34" charset="0"/>
              </a:rPr>
              <a:t>Block Station</a:t>
            </a:r>
            <a:r>
              <a:rPr lang="en-GB" dirty="0">
                <a:latin typeface="Arial Rounded MT Bold" panose="020F0704030504030204" pitchFamily="34" charset="0"/>
              </a:rPr>
              <a:t>‟?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is a Station from where Train cannot leave unless „</a:t>
            </a:r>
            <a:r>
              <a:rPr lang="en-GB" b="1" dirty="0">
                <a:latin typeface="Arial Rounded MT Bold" panose="020F0704030504030204" pitchFamily="34" charset="0"/>
              </a:rPr>
              <a:t>Authority To Proceed</a:t>
            </a:r>
            <a:r>
              <a:rPr lang="en-GB" dirty="0">
                <a:latin typeface="Arial Rounded MT Bold" panose="020F0704030504030204" pitchFamily="34" charset="0"/>
              </a:rPr>
              <a:t>‟</a:t>
            </a:r>
          </a:p>
          <a:p>
            <a:r>
              <a:rPr lang="en-GB" b="1" dirty="0">
                <a:latin typeface="Arial Rounded MT Bold" panose="020F0704030504030204" pitchFamily="34" charset="0"/>
              </a:rPr>
              <a:t>(ATP) </a:t>
            </a:r>
            <a:r>
              <a:rPr lang="en-GB" dirty="0">
                <a:latin typeface="Arial Rounded MT Bold" panose="020F0704030504030204" pitchFamily="34" charset="0"/>
              </a:rPr>
              <a:t>is issued.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5) What is </a:t>
            </a:r>
            <a:r>
              <a:rPr lang="en-GB" b="1" dirty="0">
                <a:latin typeface="Arial Rounded MT Bold" panose="020F0704030504030204" pitchFamily="34" charset="0"/>
              </a:rPr>
              <a:t>ATP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is an Authority issued to </a:t>
            </a:r>
            <a:r>
              <a:rPr lang="en-GB" dirty="0" smtClean="0">
                <a:latin typeface="Arial Rounded MT Bold" panose="020F0704030504030204" pitchFamily="34" charset="0"/>
              </a:rPr>
              <a:t>the LM </a:t>
            </a:r>
            <a:r>
              <a:rPr lang="en-GB" dirty="0">
                <a:latin typeface="Arial Rounded MT Bold" panose="020F0704030504030204" pitchFamily="34" charset="0"/>
              </a:rPr>
              <a:t>of a </a:t>
            </a:r>
            <a:r>
              <a:rPr lang="en-GB" dirty="0" smtClean="0">
                <a:latin typeface="Arial Rounded MT Bold" panose="020F0704030504030204" pitchFamily="34" charset="0"/>
              </a:rPr>
              <a:t>Train </a:t>
            </a:r>
            <a:r>
              <a:rPr lang="en-GB" dirty="0">
                <a:latin typeface="Arial Rounded MT Bold" panose="020F0704030504030204" pitchFamily="34" charset="0"/>
              </a:rPr>
              <a:t>under the </a:t>
            </a:r>
            <a:r>
              <a:rPr lang="en-GB" b="1" dirty="0">
                <a:latin typeface="Arial Rounded MT Bold" panose="020F0704030504030204" pitchFamily="34" charset="0"/>
              </a:rPr>
              <a:t>System of </a:t>
            </a:r>
            <a:r>
              <a:rPr lang="en-GB" b="1" dirty="0" smtClean="0">
                <a:latin typeface="Arial Rounded MT Bold" panose="020F0704030504030204" pitchFamily="34" charset="0"/>
              </a:rPr>
              <a:t>Working</a:t>
            </a:r>
            <a:r>
              <a:rPr lang="en-GB" dirty="0" smtClean="0">
                <a:latin typeface="Arial Rounded MT Bold" panose="020F0704030504030204" pitchFamily="34" charset="0"/>
              </a:rPr>
              <a:t> to enter </a:t>
            </a:r>
            <a:r>
              <a:rPr lang="en-GB" dirty="0">
                <a:latin typeface="Arial Rounded MT Bold" panose="020F0704030504030204" pitchFamily="34" charset="0"/>
              </a:rPr>
              <a:t>into a </a:t>
            </a:r>
            <a:r>
              <a:rPr lang="en-GB" b="1" dirty="0">
                <a:latin typeface="Arial Rounded MT Bold" panose="020F0704030504030204" pitchFamily="34" charset="0"/>
              </a:rPr>
              <a:t>Block Section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6) What is a „</a:t>
            </a:r>
            <a:r>
              <a:rPr lang="en-GB" b="1" dirty="0">
                <a:latin typeface="Arial Rounded MT Bold" panose="020F0704030504030204" pitchFamily="34" charset="0"/>
              </a:rPr>
              <a:t>Block Section</a:t>
            </a:r>
            <a:r>
              <a:rPr lang="en-GB" dirty="0">
                <a:latin typeface="Arial Rounded MT Bold" panose="020F0704030504030204" pitchFamily="34" charset="0"/>
              </a:rPr>
              <a:t>‟?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It is a portion of </a:t>
            </a:r>
            <a:r>
              <a:rPr lang="en-GB" dirty="0" smtClean="0">
                <a:latin typeface="Arial Rounded MT Bold" panose="020F0704030504030204" pitchFamily="34" charset="0"/>
              </a:rPr>
              <a:t>the Running </a:t>
            </a:r>
            <a:r>
              <a:rPr lang="en-GB" dirty="0">
                <a:latin typeface="Arial Rounded MT Bold" panose="020F0704030504030204" pitchFamily="34" charset="0"/>
              </a:rPr>
              <a:t>line in between Two Block Stations.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A Train cannot enter into Block Section unless it is issued with </a:t>
            </a:r>
            <a:r>
              <a:rPr lang="en-GB" b="1" dirty="0">
                <a:latin typeface="Arial Rounded MT Bold" panose="020F0704030504030204" pitchFamily="34" charset="0"/>
              </a:rPr>
              <a:t>ATP </a:t>
            </a:r>
            <a:r>
              <a:rPr lang="en-GB" dirty="0">
                <a:latin typeface="Arial Rounded MT Bold" panose="020F0704030504030204" pitchFamily="34" charset="0"/>
              </a:rPr>
              <a:t>at a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 block station is at either end of the block section.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7) What is </a:t>
            </a:r>
            <a:r>
              <a:rPr lang="en-GB" dirty="0" smtClean="0">
                <a:latin typeface="Arial Rounded MT Bold" panose="020F0704030504030204" pitchFamily="34" charset="0"/>
              </a:rPr>
              <a:t>a „</a:t>
            </a:r>
            <a:r>
              <a:rPr lang="en-GB" b="1" dirty="0" smtClean="0">
                <a:latin typeface="Arial Rounded MT Bold" panose="020F0704030504030204" pitchFamily="34" charset="0"/>
              </a:rPr>
              <a:t>System </a:t>
            </a:r>
            <a:r>
              <a:rPr lang="en-GB" b="1" dirty="0">
                <a:latin typeface="Arial Rounded MT Bold" panose="020F0704030504030204" pitchFamily="34" charset="0"/>
              </a:rPr>
              <a:t>of Working‟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 err="1">
                <a:latin typeface="Arial Rounded MT Bold" panose="020F0704030504030204" pitchFamily="34" charset="0"/>
              </a:rPr>
              <a:t>i</a:t>
            </a:r>
            <a:r>
              <a:rPr lang="en-GB" dirty="0">
                <a:latin typeface="Arial Rounded MT Bold" panose="020F0704030504030204" pitchFamily="34" charset="0"/>
              </a:rPr>
              <a:t>) System of Working means </a:t>
            </a:r>
            <a:r>
              <a:rPr lang="en-GB" b="1" dirty="0">
                <a:latin typeface="Arial Rounded MT Bold" panose="020F0704030504030204" pitchFamily="34" charset="0"/>
              </a:rPr>
              <a:t>a Set of Rules </a:t>
            </a:r>
            <a:r>
              <a:rPr lang="en-GB" dirty="0">
                <a:latin typeface="Arial Rounded MT Bold" panose="020F0704030504030204" pitchFamily="34" charset="0"/>
              </a:rPr>
              <a:t>for safe working of Trains.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It shall be adopted for the time being on any portion of </a:t>
            </a:r>
            <a:r>
              <a:rPr lang="en-GB" dirty="0" smtClean="0">
                <a:latin typeface="Arial Rounded MT Bold" panose="020F0704030504030204" pitchFamily="34" charset="0"/>
              </a:rPr>
              <a:t>the Railway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iii) Different systems may be in force on different portions of the railway.</a:t>
            </a:r>
            <a:endParaRPr lang="en-GB" dirty="0" smtClean="0">
              <a:latin typeface="Arial Rounded MT Bold" panose="020F0704030504030204" pitchFamily="34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8) </a:t>
            </a:r>
            <a:r>
              <a:rPr lang="en-GB" b="1" dirty="0">
                <a:latin typeface="Arial Rounded MT Bold" panose="020F0704030504030204" pitchFamily="34" charset="0"/>
              </a:rPr>
              <a:t>Why is ATP issued for a Train to enter into the </a:t>
            </a:r>
            <a:r>
              <a:rPr lang="en-GB" dirty="0" smtClean="0">
                <a:latin typeface="Arial Rounded MT Bold" panose="020F0704030504030204" pitchFamily="34" charset="0"/>
              </a:rPr>
              <a:t>Block </a:t>
            </a:r>
            <a:r>
              <a:rPr lang="en-GB" dirty="0">
                <a:latin typeface="Arial Rounded MT Bold" panose="020F0704030504030204" pitchFamily="34" charset="0"/>
              </a:rPr>
              <a:t>Section?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In normal </a:t>
            </a:r>
            <a:r>
              <a:rPr lang="en-GB" dirty="0" smtClean="0">
                <a:latin typeface="Arial Rounded MT Bold" panose="020F0704030504030204" pitchFamily="34" charset="0"/>
              </a:rPr>
              <a:t>conditions, </a:t>
            </a:r>
            <a:r>
              <a:rPr lang="en-GB" dirty="0">
                <a:latin typeface="Arial Rounded MT Bold" panose="020F0704030504030204" pitchFamily="34" charset="0"/>
              </a:rPr>
              <a:t>ATP ensures </a:t>
            </a:r>
            <a:r>
              <a:rPr lang="en-GB" dirty="0" smtClean="0">
                <a:latin typeface="Arial Rounded MT Bold" panose="020F0704030504030204" pitchFamily="34" charset="0"/>
              </a:rPr>
              <a:t>that </a:t>
            </a:r>
            <a:r>
              <a:rPr lang="en-GB" b="1" dirty="0" smtClean="0">
                <a:latin typeface="Arial Rounded MT Bold" panose="020F0704030504030204" pitchFamily="34" charset="0"/>
              </a:rPr>
              <a:t>only </a:t>
            </a:r>
            <a:r>
              <a:rPr lang="en-GB" b="1" dirty="0">
                <a:latin typeface="Arial Rounded MT Bold" panose="020F0704030504030204" pitchFamily="34" charset="0"/>
              </a:rPr>
              <a:t>one Train is in the Block Section</a:t>
            </a:r>
            <a:r>
              <a:rPr lang="en-GB" dirty="0" smtClean="0">
                <a:latin typeface="Arial Rounded MT Bold" panose="020F0704030504030204" pitchFamily="34" charset="0"/>
              </a:rPr>
              <a:t>. In </a:t>
            </a:r>
            <a:r>
              <a:rPr lang="en-GB" dirty="0">
                <a:latin typeface="Arial Rounded MT Bold" panose="020F0704030504030204" pitchFamily="34" charset="0"/>
              </a:rPr>
              <a:t>abnormal conditions, ATP indicates the </a:t>
            </a:r>
            <a:r>
              <a:rPr lang="en-GB" dirty="0" smtClean="0">
                <a:latin typeface="Arial Rounded MT Bold" panose="020F0704030504030204" pitchFamily="34" charset="0"/>
              </a:rPr>
              <a:t>LM, </a:t>
            </a:r>
            <a:r>
              <a:rPr lang="en-GB" dirty="0">
                <a:latin typeface="Arial Rounded MT Bold" panose="020F0704030504030204" pitchFamily="34" charset="0"/>
              </a:rPr>
              <a:t>the condition of the </a:t>
            </a:r>
            <a:r>
              <a:rPr lang="en-GB" dirty="0" smtClean="0">
                <a:latin typeface="Arial Rounded MT Bold" panose="020F0704030504030204" pitchFamily="34" charset="0"/>
              </a:rPr>
              <a:t>Block Section</a:t>
            </a:r>
            <a:r>
              <a:rPr lang="en-GB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9) </a:t>
            </a:r>
            <a:r>
              <a:rPr lang="en-GB" b="1" dirty="0">
                <a:latin typeface="Arial Rounded MT Bold" panose="020F0704030504030204" pitchFamily="34" charset="0"/>
              </a:rPr>
              <a:t>How </a:t>
            </a:r>
            <a:r>
              <a:rPr lang="en-GB" dirty="0">
                <a:latin typeface="Arial Rounded MT Bold" panose="020F0704030504030204" pitchFamily="34" charset="0"/>
              </a:rPr>
              <a:t>„only one Train in Block Section‟ is ensured by issuing „ATP‟ in </a:t>
            </a:r>
            <a:r>
              <a:rPr lang="en-GB" dirty="0" smtClean="0">
                <a:latin typeface="Arial Rounded MT Bold" panose="020F0704030504030204" pitchFamily="34" charset="0"/>
              </a:rPr>
              <a:t>Normal conditions? ATP </a:t>
            </a:r>
            <a:r>
              <a:rPr lang="en-GB" dirty="0">
                <a:latin typeface="Arial Rounded MT Bold" panose="020F0704030504030204" pitchFamily="34" charset="0"/>
              </a:rPr>
              <a:t>can be issued only after getting „</a:t>
            </a:r>
            <a:r>
              <a:rPr lang="en-GB" b="1" dirty="0">
                <a:latin typeface="Arial Rounded MT Bold" panose="020F0704030504030204" pitchFamily="34" charset="0"/>
              </a:rPr>
              <a:t>LINE CLEAR</a:t>
            </a:r>
            <a:r>
              <a:rPr lang="en-GB" dirty="0">
                <a:latin typeface="Arial Rounded MT Bold" panose="020F0704030504030204" pitchFamily="34" charset="0"/>
              </a:rPr>
              <a:t>‟ from Block Station </a:t>
            </a:r>
            <a:r>
              <a:rPr lang="en-GB" dirty="0" smtClean="0">
                <a:latin typeface="Arial Rounded MT Bold" panose="020F0704030504030204" pitchFamily="34" charset="0"/>
              </a:rPr>
              <a:t>at the </a:t>
            </a:r>
            <a:r>
              <a:rPr lang="en-GB" dirty="0">
                <a:latin typeface="Arial Rounded MT Bold" panose="020F0704030504030204" pitchFamily="34" charset="0"/>
              </a:rPr>
              <a:t>other end.</a:t>
            </a: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738" y="121714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INDIA TRAINING\Hardings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8115" y="265238"/>
            <a:ext cx="8992365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10) What is </a:t>
            </a:r>
            <a:r>
              <a:rPr lang="en-GB" b="1" dirty="0">
                <a:latin typeface="Arial Rounded MT Bold" panose="020F0704030504030204" pitchFamily="34" charset="0"/>
              </a:rPr>
              <a:t>LINE CLEAR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is the </a:t>
            </a:r>
            <a:r>
              <a:rPr lang="en-GB" b="1" dirty="0">
                <a:latin typeface="Arial Rounded MT Bold" panose="020F0704030504030204" pitchFamily="34" charset="0"/>
              </a:rPr>
              <a:t>permission </a:t>
            </a:r>
            <a:r>
              <a:rPr lang="en-GB" dirty="0">
                <a:latin typeface="Arial Rounded MT Bold" panose="020F0704030504030204" pitchFamily="34" charset="0"/>
              </a:rPr>
              <a:t>obtained from Block Station in Advance or permission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given to the Block Station in </a:t>
            </a:r>
            <a:r>
              <a:rPr lang="en-GB" dirty="0" smtClean="0">
                <a:latin typeface="Arial Rounded MT Bold" panose="020F0704030504030204" pitchFamily="34" charset="0"/>
              </a:rPr>
              <a:t>the Rear </a:t>
            </a:r>
            <a:r>
              <a:rPr lang="en-GB" dirty="0">
                <a:latin typeface="Arial Rounded MT Bold" panose="020F0704030504030204" pitchFamily="34" charset="0"/>
              </a:rPr>
              <a:t>for starting a Train.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11) How </a:t>
            </a:r>
            <a:r>
              <a:rPr lang="en-GB" dirty="0" smtClean="0">
                <a:latin typeface="Arial Rounded MT Bold" panose="020F0704030504030204" pitchFamily="34" charset="0"/>
              </a:rPr>
              <a:t>is Line Clear obtained/given?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Line Clear is </a:t>
            </a:r>
            <a:r>
              <a:rPr lang="en-GB" dirty="0" smtClean="0">
                <a:latin typeface="Arial Rounded MT Bold" panose="020F0704030504030204" pitchFamily="34" charset="0"/>
              </a:rPr>
              <a:t>obtained/granted </a:t>
            </a:r>
            <a:r>
              <a:rPr lang="en-GB" dirty="0">
                <a:latin typeface="Arial Rounded MT Bold" panose="020F0704030504030204" pitchFamily="34" charset="0"/>
              </a:rPr>
              <a:t>through Block Instrument / Track Circuit /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Axle Counter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12) What is </a:t>
            </a:r>
            <a:r>
              <a:rPr lang="en-GB" b="1" dirty="0">
                <a:latin typeface="Arial Rounded MT Bold" panose="020F0704030504030204" pitchFamily="34" charset="0"/>
              </a:rPr>
              <a:t>Block Instrument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is an instrument that blocks the Section for only one Train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13) What is </a:t>
            </a:r>
            <a:r>
              <a:rPr lang="en-GB" b="1" dirty="0">
                <a:latin typeface="Arial Rounded MT Bold" panose="020F0704030504030204" pitchFamily="34" charset="0"/>
              </a:rPr>
              <a:t>Track Circuit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is an Electrical Circuit in which Rails form part.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detects the presence of a vehicle on any portion of </a:t>
            </a:r>
            <a:r>
              <a:rPr lang="en-GB" dirty="0" smtClean="0">
                <a:latin typeface="Arial Rounded MT Bold" panose="020F0704030504030204" pitchFamily="34" charset="0"/>
              </a:rPr>
              <a:t>the Track.</a:t>
            </a:r>
          </a:p>
          <a:p>
            <a:endParaRPr lang="en-GB" sz="9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14) What is </a:t>
            </a:r>
            <a:r>
              <a:rPr lang="en-GB" b="1" dirty="0">
                <a:latin typeface="Arial Rounded MT Bold" panose="020F0704030504030204" pitchFamily="34" charset="0"/>
              </a:rPr>
              <a:t>Axle Counter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is an Electrical device provided at two given points on the Track.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It detects whether the section between such two points is clear or occupied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by counting </a:t>
            </a:r>
            <a:r>
              <a:rPr lang="en-GB" dirty="0" smtClean="0">
                <a:latin typeface="Arial Rounded MT Bold" panose="020F0704030504030204" pitchFamily="34" charset="0"/>
              </a:rPr>
              <a:t>Axles </a:t>
            </a:r>
            <a:r>
              <a:rPr lang="en-GB" dirty="0">
                <a:latin typeface="Arial Rounded MT Bold" panose="020F0704030504030204" pitchFamily="34" charset="0"/>
              </a:rPr>
              <a:t>in and out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15) What are the </a:t>
            </a:r>
            <a:r>
              <a:rPr lang="en-GB" b="1" dirty="0">
                <a:latin typeface="Arial Rounded MT Bold" panose="020F0704030504030204" pitchFamily="34" charset="0"/>
              </a:rPr>
              <a:t>types of Block Instruments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There are Two Types </a:t>
            </a:r>
            <a:r>
              <a:rPr lang="en-GB" dirty="0" smtClean="0">
                <a:latin typeface="Arial Rounded MT Bold" panose="020F0704030504030204" pitchFamily="34" charset="0"/>
              </a:rPr>
              <a:t>of „Token</a:t>
            </a:r>
            <a:r>
              <a:rPr lang="en-GB" dirty="0">
                <a:latin typeface="Arial Rounded MT Bold" panose="020F0704030504030204" pitchFamily="34" charset="0"/>
              </a:rPr>
              <a:t>‟ B</a:t>
            </a:r>
            <a:r>
              <a:rPr lang="en-GB" dirty="0" smtClean="0">
                <a:latin typeface="Arial Rounded MT Bold" panose="020F0704030504030204" pitchFamily="34" charset="0"/>
              </a:rPr>
              <a:t>. I </a:t>
            </a:r>
            <a:r>
              <a:rPr lang="en-GB" dirty="0">
                <a:latin typeface="Arial Rounded MT Bold" panose="020F0704030504030204" pitchFamily="34" charset="0"/>
              </a:rPr>
              <a:t>&amp; </a:t>
            </a:r>
            <a:r>
              <a:rPr lang="en-GB" dirty="0" smtClean="0">
                <a:latin typeface="Arial Rounded MT Bold" panose="020F0704030504030204" pitchFamily="34" charset="0"/>
              </a:rPr>
              <a:t>„Token less‟ </a:t>
            </a:r>
            <a:r>
              <a:rPr lang="en-GB" dirty="0">
                <a:latin typeface="Arial Rounded MT Bold" panose="020F0704030504030204" pitchFamily="34" charset="0"/>
              </a:rPr>
              <a:t>B.I</a:t>
            </a:r>
            <a:r>
              <a:rPr lang="en-GB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900" dirty="0"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16) What is </a:t>
            </a:r>
            <a:r>
              <a:rPr lang="en-GB" dirty="0" smtClean="0">
                <a:latin typeface="Arial Rounded MT Bold" panose="020F0704030504030204" pitchFamily="34" charset="0"/>
              </a:rPr>
              <a:t>the </a:t>
            </a:r>
            <a:r>
              <a:rPr lang="en-GB" b="1" dirty="0" smtClean="0">
                <a:latin typeface="Arial Rounded MT Bold" panose="020F0704030504030204" pitchFamily="34" charset="0"/>
              </a:rPr>
              <a:t>Last </a:t>
            </a:r>
            <a:r>
              <a:rPr lang="en-GB" b="1" dirty="0">
                <a:latin typeface="Arial Rounded MT Bold" panose="020F0704030504030204" pitchFamily="34" charset="0"/>
              </a:rPr>
              <a:t>Stop Signal (LSS)</a:t>
            </a:r>
            <a:r>
              <a:rPr lang="en-GB" dirty="0">
                <a:latin typeface="Arial Rounded MT Bold" panose="020F0704030504030204" pitchFamily="34" charset="0"/>
              </a:rPr>
              <a:t>?</a:t>
            </a:r>
          </a:p>
          <a:p>
            <a:r>
              <a:rPr lang="en-GB" sz="1600" dirty="0" err="1">
                <a:latin typeface="Arial Rounded MT Bold" panose="020F0704030504030204" pitchFamily="34" charset="0"/>
              </a:rPr>
              <a:t>i</a:t>
            </a:r>
            <a:r>
              <a:rPr lang="en-GB" sz="1600" dirty="0">
                <a:latin typeface="Arial Rounded MT Bold" panose="020F0704030504030204" pitchFamily="34" charset="0"/>
              </a:rPr>
              <a:t>) It is the Stop Signal which controls the entry of the Train into Block Section.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ii) </a:t>
            </a:r>
            <a:r>
              <a:rPr lang="en-GB" sz="1600" dirty="0">
                <a:latin typeface="Arial Rounded MT Bold" panose="020F0704030504030204" pitchFamily="34" charset="0"/>
              </a:rPr>
              <a:t>It is interlocked </a:t>
            </a:r>
            <a:r>
              <a:rPr lang="en-GB" sz="1600" dirty="0" smtClean="0">
                <a:latin typeface="Arial Rounded MT Bold" panose="020F0704030504030204" pitchFamily="34" charset="0"/>
              </a:rPr>
              <a:t>with the  </a:t>
            </a:r>
            <a:r>
              <a:rPr lang="en-GB" sz="1600" dirty="0">
                <a:latin typeface="Arial Rounded MT Bold" panose="020F0704030504030204" pitchFamily="34" charset="0"/>
              </a:rPr>
              <a:t>Block Instrument either Mechanically or Electrically.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1" descr="C:\Users\BR-57\Desktop\bangladesh-flag-pole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5855" y="51106"/>
            <a:ext cx="827590" cy="42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2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7147</Words>
  <Application>Microsoft Office PowerPoint</Application>
  <PresentationFormat>On-screen Show (4:3)</PresentationFormat>
  <Paragraphs>851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Rounded MT Bold</vt:lpstr>
      <vt:lpstr>Calibri</vt:lpstr>
      <vt:lpstr>Calibri Light</vt:lpstr>
      <vt:lpstr>Comic Sans MS</vt:lpstr>
      <vt:lpstr>Comic Sans MS,Bold</vt:lpstr>
      <vt:lpstr>Nikosh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MIAJAHAN</dc:creator>
  <cp:lastModifiedBy>DST</cp:lastModifiedBy>
  <cp:revision>88</cp:revision>
  <cp:lastPrinted>2025-04-10T05:06:35Z</cp:lastPrinted>
  <dcterms:created xsi:type="dcterms:W3CDTF">2024-08-13T05:55:26Z</dcterms:created>
  <dcterms:modified xsi:type="dcterms:W3CDTF">2026-02-03T04:28:46Z</dcterms:modified>
</cp:coreProperties>
</file>